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3"/>
    <p:sldMasterId id="2147483911" r:id="rId14"/>
    <p:sldMasterId id="2147483941" r:id="rId15"/>
  </p:sldMasterIdLst>
  <p:notesMasterIdLst>
    <p:notesMasterId r:id="rId52"/>
  </p:notesMasterIdLst>
  <p:handoutMasterIdLst>
    <p:handoutMasterId r:id="rId53"/>
  </p:handoutMasterIdLst>
  <p:sldIdLst>
    <p:sldId id="3834" r:id="rId16"/>
    <p:sldId id="3832" r:id="rId17"/>
    <p:sldId id="3836" r:id="rId18"/>
    <p:sldId id="2147468373" r:id="rId19"/>
    <p:sldId id="3837" r:id="rId20"/>
    <p:sldId id="2147468374" r:id="rId21"/>
    <p:sldId id="3838" r:id="rId22"/>
    <p:sldId id="2147468375" r:id="rId23"/>
    <p:sldId id="3839" r:id="rId24"/>
    <p:sldId id="2147468380" r:id="rId25"/>
    <p:sldId id="3840" r:id="rId26"/>
    <p:sldId id="3841" r:id="rId27"/>
    <p:sldId id="3842" r:id="rId28"/>
    <p:sldId id="3843" r:id="rId29"/>
    <p:sldId id="3844" r:id="rId30"/>
    <p:sldId id="2147468376" r:id="rId31"/>
    <p:sldId id="3846" r:id="rId32"/>
    <p:sldId id="2147468377" r:id="rId33"/>
    <p:sldId id="2147468378" r:id="rId34"/>
    <p:sldId id="3847" r:id="rId35"/>
    <p:sldId id="2147468379" r:id="rId36"/>
    <p:sldId id="3848" r:id="rId37"/>
    <p:sldId id="3849" r:id="rId38"/>
    <p:sldId id="3850" r:id="rId39"/>
    <p:sldId id="3851" r:id="rId40"/>
    <p:sldId id="3852" r:id="rId41"/>
    <p:sldId id="3853" r:id="rId42"/>
    <p:sldId id="3854" r:id="rId43"/>
    <p:sldId id="3855" r:id="rId44"/>
    <p:sldId id="3856" r:id="rId45"/>
    <p:sldId id="3857" r:id="rId46"/>
    <p:sldId id="3858" r:id="rId47"/>
    <p:sldId id="3859" r:id="rId48"/>
    <p:sldId id="2147468372" r:id="rId49"/>
    <p:sldId id="3835" r:id="rId50"/>
    <p:sldId id="3863" r:id="rId51"/>
  </p:sldIdLst>
  <p:sldSz cx="12192000" cy="6858000"/>
  <p:notesSz cx="6858000" cy="9144000"/>
  <p:custDataLst>
    <p:tags r:id="rId54"/>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autoAdjust="0"/>
  </p:normalViewPr>
  <p:slideViewPr>
    <p:cSldViewPr snapToGrid="0" snapToObjects="1">
      <p:cViewPr varScale="1">
        <p:scale>
          <a:sx n="104" d="100"/>
          <a:sy n="104" d="100"/>
        </p:scale>
        <p:origin x="12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commentAuthors" Target="commentAuthor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2.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3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3/3/2025</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3/3/2025</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2</a:t>
            </a:fld>
            <a:endParaRPr lang="en-US"/>
          </a:p>
        </p:txBody>
      </p:sp>
    </p:spTree>
    <p:extLst>
      <p:ext uri="{BB962C8B-B14F-4D97-AF65-F5344CB8AC3E}">
        <p14:creationId xmlns:p14="http://schemas.microsoft.com/office/powerpoint/2010/main" val="3331185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35</a:t>
            </a:fld>
            <a:endParaRPr lang="en-US"/>
          </a:p>
        </p:txBody>
      </p:sp>
    </p:spTree>
    <p:extLst>
      <p:ext uri="{BB962C8B-B14F-4D97-AF65-F5344CB8AC3E}">
        <p14:creationId xmlns:p14="http://schemas.microsoft.com/office/powerpoint/2010/main" val="954352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36</a:t>
            </a:fld>
            <a:endParaRPr lang="en-US"/>
          </a:p>
        </p:txBody>
      </p:sp>
    </p:spTree>
    <p:extLst>
      <p:ext uri="{BB962C8B-B14F-4D97-AF65-F5344CB8AC3E}">
        <p14:creationId xmlns:p14="http://schemas.microsoft.com/office/powerpoint/2010/main" val="524564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3/3/2025</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3/3/2025</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2.xml"/><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12.xml"/><Relationship Id="rId1" Type="http://schemas.openxmlformats.org/officeDocument/2006/relationships/customXml" Target="../../customXml/item7.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notesSlide" Target="../notesSlides/notesSlide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5582B6C4-BA02-42DF-AAA6-F5047B7C9BDA}"/>
              </a:ext>
            </a:extLst>
          </p:cNvPr>
          <p:cNvSpPr txBox="1">
            <a:spLocks/>
          </p:cNvSpPr>
          <p:nvPr/>
        </p:nvSpPr>
        <p:spPr>
          <a:xfrm>
            <a:off x="6766560" y="2484331"/>
            <a:ext cx="5083227" cy="230389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a:ea typeface="Open Sans Light"/>
                <a:cs typeface="Open Sans Light"/>
              </a:rPr>
              <a:t>Program</a:t>
            </a:r>
            <a:endParaRPr lang="en-US" sz="20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2000" b="1" dirty="0">
                <a:solidFill>
                  <a:schemeClr val="tx2">
                    <a:lumMod val="50000"/>
                  </a:schemeClr>
                </a:solidFill>
                <a:latin typeface="Open Sans Light"/>
                <a:ea typeface="Open Sans Light"/>
                <a:cs typeface="Open Sans Light"/>
              </a:rPr>
              <a:t>MineOperate Technical Level 2</a:t>
            </a:r>
          </a:p>
          <a:p>
            <a:pPr algn="ctr"/>
            <a:endParaRPr lang="en-US" sz="3200" dirty="0">
              <a:solidFill>
                <a:schemeClr val="tx2">
                  <a:lumMod val="50000"/>
                </a:schemeClr>
              </a:solidFill>
              <a:latin typeface="Open Sans Light"/>
              <a:ea typeface="Open Sans Light"/>
              <a:cs typeface="Open Sans Light"/>
            </a:endParaRPr>
          </a:p>
          <a:p>
            <a:pPr algn="ctr"/>
            <a:r>
              <a:rPr lang="en-US" sz="3200" dirty="0">
                <a:solidFill>
                  <a:schemeClr val="tx2">
                    <a:lumMod val="50000"/>
                  </a:schemeClr>
                </a:solidFill>
                <a:latin typeface="Open Sans Light"/>
                <a:ea typeface="Open Sans Light"/>
                <a:cs typeface="Open Sans Light"/>
              </a:rPr>
              <a:t>The Summarizer</a:t>
            </a:r>
            <a:endParaRPr lang="en-US" sz="3200" b="1" dirty="0">
              <a:solidFill>
                <a:schemeClr val="tx2">
                  <a:lumMod val="50000"/>
                </a:schemeClr>
              </a:solidFill>
              <a:latin typeface="Open Sans Light"/>
              <a:ea typeface="Open Sans Light"/>
              <a:cs typeface="Open Sans Light"/>
            </a:endParaRPr>
          </a:p>
        </p:txBody>
      </p:sp>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Subtitle 6">
            <a:extLst>
              <a:ext uri="{FF2B5EF4-FFF2-40B4-BE49-F238E27FC236}">
                <a16:creationId xmlns:a16="http://schemas.microsoft.com/office/drawing/2014/main" id="{ECB3E749-4FD3-4A3C-98CE-BC1529C20F5D}"/>
              </a:ext>
            </a:extLst>
          </p:cNvPr>
          <p:cNvSpPr txBox="1">
            <a:spLocks/>
          </p:cNvSpPr>
          <p:nvPr/>
        </p:nvSpPr>
        <p:spPr>
          <a:xfrm>
            <a:off x="7920409" y="5186682"/>
            <a:ext cx="3744848" cy="1577373"/>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rgbClr val="000000"/>
                </a:solidFill>
                <a:latin typeface="Arial" panose="020B0604020202020204" pitchFamily="34" charset="0"/>
                <a:ea typeface="+mn-ea"/>
                <a:cs typeface="Arial" panose="020B0604020202020204" pitchFamily="34" charset="0"/>
              </a:defRPr>
            </a:lvl1pPr>
            <a:lvl2pPr marL="9525" indent="0" algn="l"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600" b="0" dirty="0">
                <a:latin typeface="Open Sans Light"/>
                <a:ea typeface="Open Sans Light"/>
                <a:cs typeface="Open Sans Light"/>
              </a:rPr>
              <a:t>Edgar Sepulveda</a:t>
            </a:r>
            <a:endParaRPr lang="en-US" dirty="0"/>
          </a:p>
          <a:p>
            <a:pPr algn="r"/>
            <a:r>
              <a:rPr lang="en-US" sz="1600" b="0" dirty="0">
                <a:latin typeface="Open Sans Light"/>
                <a:ea typeface="Open Sans Light"/>
                <a:cs typeface="Open Sans Light"/>
              </a:rPr>
              <a:t>Global Technical Manager, </a:t>
            </a:r>
            <a:r>
              <a:rPr lang="en-US" sz="1600" b="0" dirty="0" err="1">
                <a:latin typeface="Open Sans Light"/>
                <a:ea typeface="Open Sans Light"/>
                <a:cs typeface="Open Sans Light"/>
              </a:rPr>
              <a:t>MineOperate</a:t>
            </a:r>
            <a:endParaRPr lang="en-US" sz="1600" b="0" dirty="0">
              <a:latin typeface="Open Sans Light"/>
              <a:ea typeface="Open Sans Light"/>
              <a:cs typeface="Open Sans Light"/>
            </a:endParaRPr>
          </a:p>
          <a:p>
            <a:pPr algn="r"/>
            <a:r>
              <a:rPr lang="en-US" sz="1600" b="0" dirty="0">
                <a:latin typeface="Open Sans Light"/>
                <a:ea typeface="Open Sans Light"/>
                <a:cs typeface="Open Sans Light"/>
              </a:rPr>
              <a:t>Date: 07/31/2023</a:t>
            </a:r>
          </a:p>
          <a:p>
            <a:pPr algn="r"/>
            <a:r>
              <a:rPr lang="en-US" sz="1600" b="0" dirty="0">
                <a:latin typeface="Open Sans Light"/>
                <a:ea typeface="Open Sans Light"/>
                <a:cs typeface="Open Sans Light"/>
              </a:rPr>
              <a:t>Version: OP Pro 3.1-001</a:t>
            </a:r>
          </a:p>
        </p:txBody>
      </p:sp>
    </p:spTree>
    <p:extLst>
      <p:ext uri="{BB962C8B-B14F-4D97-AF65-F5344CB8AC3E}">
        <p14:creationId xmlns:p14="http://schemas.microsoft.com/office/powerpoint/2010/main" val="1340755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F1A45E-F9ED-75E3-76C8-51552B17915C}"/>
              </a:ext>
            </a:extLst>
          </p:cNvPr>
          <p:cNvSpPr>
            <a:spLocks noGrp="1"/>
          </p:cNvSpPr>
          <p:nvPr>
            <p:ph type="title"/>
          </p:nvPr>
        </p:nvSpPr>
        <p:spPr/>
        <p:txBody>
          <a:bodyPr/>
          <a:lstStyle/>
          <a:p>
            <a:r>
              <a:rPr lang="en-AU" dirty="0">
                <a:latin typeface="Arial"/>
                <a:cs typeface="Arial"/>
              </a:rPr>
              <a:t>Summaries Table</a:t>
            </a:r>
            <a:endParaRPr lang="en-AU" dirty="0"/>
          </a:p>
        </p:txBody>
      </p:sp>
      <p:pic>
        <p:nvPicPr>
          <p:cNvPr id="9" name="Picture 8">
            <a:extLst>
              <a:ext uri="{FF2B5EF4-FFF2-40B4-BE49-F238E27FC236}">
                <a16:creationId xmlns:a16="http://schemas.microsoft.com/office/drawing/2014/main" id="{6CCE6139-A685-F8A2-813A-415B02EA707B}"/>
              </a:ext>
            </a:extLst>
          </p:cNvPr>
          <p:cNvPicPr>
            <a:picLocks noChangeAspect="1"/>
          </p:cNvPicPr>
          <p:nvPr/>
        </p:nvPicPr>
        <p:blipFill>
          <a:blip r:embed="rId2"/>
          <a:stretch>
            <a:fillRect/>
          </a:stretch>
        </p:blipFill>
        <p:spPr>
          <a:xfrm>
            <a:off x="1061207" y="1019833"/>
            <a:ext cx="10069585" cy="5081436"/>
          </a:xfrm>
          <a:prstGeom prst="rect">
            <a:avLst/>
          </a:prstGeom>
        </p:spPr>
      </p:pic>
    </p:spTree>
    <p:extLst>
      <p:ext uri="{BB962C8B-B14F-4D97-AF65-F5344CB8AC3E}">
        <p14:creationId xmlns:p14="http://schemas.microsoft.com/office/powerpoint/2010/main" val="2700591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F1A45E-F9ED-75E3-76C8-51552B17915C}"/>
              </a:ext>
            </a:extLst>
          </p:cNvPr>
          <p:cNvSpPr>
            <a:spLocks noGrp="1"/>
          </p:cNvSpPr>
          <p:nvPr>
            <p:ph type="title"/>
          </p:nvPr>
        </p:nvSpPr>
        <p:spPr/>
        <p:txBody>
          <a:bodyPr/>
          <a:lstStyle/>
          <a:p>
            <a:r>
              <a:rPr lang="en-AU" dirty="0"/>
              <a:t>Summaries Tables</a:t>
            </a:r>
          </a:p>
        </p:txBody>
      </p:sp>
      <p:sp>
        <p:nvSpPr>
          <p:cNvPr id="4" name="Content Placeholder 3">
            <a:extLst>
              <a:ext uri="{FF2B5EF4-FFF2-40B4-BE49-F238E27FC236}">
                <a16:creationId xmlns:a16="http://schemas.microsoft.com/office/drawing/2014/main" id="{855DDE9C-31F8-1A55-82A9-7C76D5322A4D}"/>
              </a:ext>
            </a:extLst>
          </p:cNvPr>
          <p:cNvSpPr>
            <a:spLocks noGrp="1"/>
          </p:cNvSpPr>
          <p:nvPr>
            <p:ph sz="quarter" idx="21"/>
          </p:nvPr>
        </p:nvSpPr>
        <p:spPr/>
        <p:txBody>
          <a:bodyPr/>
          <a:lstStyle/>
          <a:p>
            <a:pPr>
              <a:lnSpc>
                <a:spcPct val="100000"/>
              </a:lnSpc>
              <a:spcAft>
                <a:spcPts val="600"/>
              </a:spcAft>
            </a:pPr>
            <a:r>
              <a:rPr lang="en-GB" sz="1800" dirty="0">
                <a:solidFill>
                  <a:schemeClr val="tx1"/>
                </a:solidFill>
              </a:rPr>
              <a:t>The </a:t>
            </a:r>
            <a:r>
              <a:rPr lang="en-GB" sz="1800" dirty="0" err="1">
                <a:solidFill>
                  <a:schemeClr val="tx1"/>
                </a:solidFill>
              </a:rPr>
              <a:t>Jview</a:t>
            </a:r>
            <a:r>
              <a:rPr lang="en-GB" sz="1800" dirty="0">
                <a:solidFill>
                  <a:schemeClr val="tx1"/>
                </a:solidFill>
              </a:rPr>
              <a:t> Summary Tables are provided to allow easy access to aggregated production data. </a:t>
            </a:r>
          </a:p>
          <a:p>
            <a:pPr>
              <a:lnSpc>
                <a:spcPct val="100000"/>
              </a:lnSpc>
              <a:spcAft>
                <a:spcPts val="600"/>
              </a:spcAft>
            </a:pPr>
            <a:r>
              <a:rPr lang="en-GB" sz="1800" dirty="0">
                <a:solidFill>
                  <a:schemeClr val="tx1"/>
                </a:solidFill>
              </a:rPr>
              <a:t>All of the </a:t>
            </a:r>
            <a:r>
              <a:rPr lang="en-GB" sz="1800" dirty="0" err="1">
                <a:solidFill>
                  <a:schemeClr val="tx1"/>
                </a:solidFill>
              </a:rPr>
              <a:t>Jview</a:t>
            </a:r>
            <a:r>
              <a:rPr lang="en-GB" sz="1800" dirty="0">
                <a:solidFill>
                  <a:schemeClr val="tx1"/>
                </a:solidFill>
              </a:rPr>
              <a:t> Static reports are generated from the Summary Tables. </a:t>
            </a:r>
          </a:p>
          <a:p>
            <a:pPr>
              <a:lnSpc>
                <a:spcPct val="100000"/>
              </a:lnSpc>
              <a:spcAft>
                <a:spcPts val="600"/>
              </a:spcAft>
            </a:pPr>
            <a:r>
              <a:rPr lang="en-GB" sz="1800" dirty="0">
                <a:solidFill>
                  <a:schemeClr val="tx1"/>
                </a:solidFill>
              </a:rPr>
              <a:t>Custom reports should be written against the summary tables.</a:t>
            </a:r>
          </a:p>
          <a:p>
            <a:pPr>
              <a:lnSpc>
                <a:spcPct val="100000"/>
              </a:lnSpc>
              <a:spcAft>
                <a:spcPts val="600"/>
              </a:spcAft>
            </a:pPr>
            <a:r>
              <a:rPr lang="en-GB" sz="1800" dirty="0">
                <a:solidFill>
                  <a:schemeClr val="tx1"/>
                </a:solidFill>
              </a:rPr>
              <a:t>The summary tables are aggregated data mart tables that provide data by shift, hour and month. </a:t>
            </a:r>
          </a:p>
          <a:p>
            <a:pPr>
              <a:lnSpc>
                <a:spcPct val="100000"/>
              </a:lnSpc>
              <a:spcAft>
                <a:spcPts val="600"/>
              </a:spcAft>
            </a:pPr>
            <a:r>
              <a:rPr lang="en-GB" sz="1800" dirty="0">
                <a:solidFill>
                  <a:schemeClr val="tx1"/>
                </a:solidFill>
              </a:rPr>
              <a:t>The most common aggregation level is shift aggregation. </a:t>
            </a:r>
          </a:p>
          <a:p>
            <a:pPr>
              <a:lnSpc>
                <a:spcPct val="100000"/>
              </a:lnSpc>
              <a:spcAft>
                <a:spcPts val="600"/>
              </a:spcAft>
            </a:pPr>
            <a:r>
              <a:rPr lang="en-GB" sz="1800" dirty="0">
                <a:solidFill>
                  <a:schemeClr val="tx1"/>
                </a:solidFill>
              </a:rPr>
              <a:t>Hour and Month aggregation tables are the same schema as the shift level tables with the addition or removal of one or two grouping columns, only the shift level schema is documented, hour and month schema can be inferred.</a:t>
            </a:r>
          </a:p>
          <a:p>
            <a:endParaRPr lang="en-AU" dirty="0"/>
          </a:p>
        </p:txBody>
      </p:sp>
    </p:spTree>
    <p:extLst>
      <p:ext uri="{BB962C8B-B14F-4D97-AF65-F5344CB8AC3E}">
        <p14:creationId xmlns:p14="http://schemas.microsoft.com/office/powerpoint/2010/main" val="3181252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F1A45E-F9ED-75E3-76C8-51552B17915C}"/>
              </a:ext>
            </a:extLst>
          </p:cNvPr>
          <p:cNvSpPr>
            <a:spLocks noGrp="1"/>
          </p:cNvSpPr>
          <p:nvPr>
            <p:ph type="title"/>
          </p:nvPr>
        </p:nvSpPr>
        <p:spPr/>
        <p:txBody>
          <a:bodyPr/>
          <a:lstStyle/>
          <a:p>
            <a:r>
              <a:rPr lang="en-AU" dirty="0"/>
              <a:t>Summaries Tables</a:t>
            </a:r>
          </a:p>
        </p:txBody>
      </p:sp>
      <p:pic>
        <p:nvPicPr>
          <p:cNvPr id="5" name="Content Placeholder 4">
            <a:extLst>
              <a:ext uri="{FF2B5EF4-FFF2-40B4-BE49-F238E27FC236}">
                <a16:creationId xmlns:a16="http://schemas.microsoft.com/office/drawing/2014/main" id="{3C074BF8-31B9-BF24-553F-5843699FA785}"/>
              </a:ext>
            </a:extLst>
          </p:cNvPr>
          <p:cNvPicPr>
            <a:picLocks noGrp="1"/>
          </p:cNvPicPr>
          <p:nvPr>
            <p:ph sz="quarter" idx="21"/>
          </p:nvPr>
        </p:nvPicPr>
        <p:blipFill>
          <a:blip r:embed="rId2"/>
          <a:stretch/>
        </p:blipFill>
        <p:spPr>
          <a:xfrm>
            <a:off x="2000250" y="1314450"/>
            <a:ext cx="7876160" cy="4564063"/>
          </a:xfrm>
          <a:prstGeom prst="rect">
            <a:avLst/>
          </a:prstGeom>
          <a:ln>
            <a:noFill/>
          </a:ln>
        </p:spPr>
      </p:pic>
    </p:spTree>
    <p:extLst>
      <p:ext uri="{BB962C8B-B14F-4D97-AF65-F5344CB8AC3E}">
        <p14:creationId xmlns:p14="http://schemas.microsoft.com/office/powerpoint/2010/main" val="1174354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F1A45E-F9ED-75E3-76C8-51552B17915C}"/>
              </a:ext>
            </a:extLst>
          </p:cNvPr>
          <p:cNvSpPr>
            <a:spLocks noGrp="1"/>
          </p:cNvSpPr>
          <p:nvPr>
            <p:ph type="title"/>
          </p:nvPr>
        </p:nvSpPr>
        <p:spPr/>
        <p:txBody>
          <a:bodyPr/>
          <a:lstStyle/>
          <a:p>
            <a:r>
              <a:rPr lang="en-AU" dirty="0"/>
              <a:t>Summaries Tables</a:t>
            </a:r>
          </a:p>
        </p:txBody>
      </p:sp>
      <p:pic>
        <p:nvPicPr>
          <p:cNvPr id="5" name="Content Placeholder 4">
            <a:extLst>
              <a:ext uri="{FF2B5EF4-FFF2-40B4-BE49-F238E27FC236}">
                <a16:creationId xmlns:a16="http://schemas.microsoft.com/office/drawing/2014/main" id="{3C074BF8-31B9-BF24-553F-5843699FA785}"/>
              </a:ext>
            </a:extLst>
          </p:cNvPr>
          <p:cNvPicPr>
            <a:picLocks noGrp="1"/>
          </p:cNvPicPr>
          <p:nvPr>
            <p:ph sz="quarter" idx="21"/>
          </p:nvPr>
        </p:nvPicPr>
        <p:blipFill>
          <a:blip r:embed="rId2">
            <a:extLst>
              <a:ext uri="{28A0092B-C50C-407E-A947-70E740481C1C}">
                <a14:useLocalDpi xmlns:a14="http://schemas.microsoft.com/office/drawing/2010/main" val="0"/>
              </a:ext>
            </a:extLst>
          </a:blip>
          <a:srcRect/>
          <a:stretch/>
        </p:blipFill>
        <p:spPr>
          <a:xfrm>
            <a:off x="2243139" y="1171575"/>
            <a:ext cx="7586662" cy="5076825"/>
          </a:xfrm>
          <a:prstGeom prst="rect">
            <a:avLst/>
          </a:prstGeom>
          <a:ln>
            <a:noFill/>
          </a:ln>
        </p:spPr>
      </p:pic>
    </p:spTree>
    <p:extLst>
      <p:ext uri="{BB962C8B-B14F-4D97-AF65-F5344CB8AC3E}">
        <p14:creationId xmlns:p14="http://schemas.microsoft.com/office/powerpoint/2010/main" val="415287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F1A45E-F9ED-75E3-76C8-51552B17915C}"/>
              </a:ext>
            </a:extLst>
          </p:cNvPr>
          <p:cNvSpPr>
            <a:spLocks noGrp="1"/>
          </p:cNvSpPr>
          <p:nvPr>
            <p:ph type="title"/>
          </p:nvPr>
        </p:nvSpPr>
        <p:spPr/>
        <p:txBody>
          <a:bodyPr/>
          <a:lstStyle/>
          <a:p>
            <a:r>
              <a:rPr lang="en-AU" dirty="0"/>
              <a:t>Summaries Tables</a:t>
            </a:r>
          </a:p>
        </p:txBody>
      </p:sp>
      <p:pic>
        <p:nvPicPr>
          <p:cNvPr id="5" name="Content Placeholder 4">
            <a:extLst>
              <a:ext uri="{FF2B5EF4-FFF2-40B4-BE49-F238E27FC236}">
                <a16:creationId xmlns:a16="http://schemas.microsoft.com/office/drawing/2014/main" id="{3C074BF8-31B9-BF24-553F-5843699FA785}"/>
              </a:ext>
            </a:extLst>
          </p:cNvPr>
          <p:cNvPicPr>
            <a:picLocks noGrp="1"/>
          </p:cNvPicPr>
          <p:nvPr>
            <p:ph sz="quarter" idx="21"/>
          </p:nvPr>
        </p:nvPicPr>
        <p:blipFill>
          <a:blip r:embed="rId2">
            <a:extLst>
              <a:ext uri="{28A0092B-C50C-407E-A947-70E740481C1C}">
                <a14:useLocalDpi xmlns:a14="http://schemas.microsoft.com/office/drawing/2010/main" val="0"/>
              </a:ext>
            </a:extLst>
          </a:blip>
          <a:srcRect/>
          <a:stretch/>
        </p:blipFill>
        <p:spPr>
          <a:xfrm>
            <a:off x="2514869" y="1171575"/>
            <a:ext cx="7043201" cy="5076825"/>
          </a:xfrm>
          <a:prstGeom prst="rect">
            <a:avLst/>
          </a:prstGeom>
          <a:ln>
            <a:noFill/>
          </a:ln>
        </p:spPr>
      </p:pic>
    </p:spTree>
    <p:extLst>
      <p:ext uri="{BB962C8B-B14F-4D97-AF65-F5344CB8AC3E}">
        <p14:creationId xmlns:p14="http://schemas.microsoft.com/office/powerpoint/2010/main" val="3885596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73A6C-88CE-3F96-6597-BC9142F8CCC4}"/>
              </a:ext>
            </a:extLst>
          </p:cNvPr>
          <p:cNvSpPr>
            <a:spLocks noGrp="1"/>
          </p:cNvSpPr>
          <p:nvPr>
            <p:ph type="body" sz="quarter" idx="20"/>
          </p:nvPr>
        </p:nvSpPr>
        <p:spPr>
          <a:xfrm>
            <a:off x="609600" y="1289152"/>
            <a:ext cx="10972800" cy="774571"/>
          </a:xfrm>
        </p:spPr>
        <p:txBody>
          <a:bodyPr/>
          <a:lstStyle/>
          <a:p>
            <a:r>
              <a:rPr lang="en-GB" dirty="0"/>
              <a:t>						Material movements based on dumping activity</a:t>
            </a:r>
          </a:p>
          <a:p>
            <a:endParaRPr lang="en-AU" dirty="0"/>
          </a:p>
        </p:txBody>
      </p:sp>
      <p:sp>
        <p:nvSpPr>
          <p:cNvPr id="3" name="Title 2">
            <a:extLst>
              <a:ext uri="{FF2B5EF4-FFF2-40B4-BE49-F238E27FC236}">
                <a16:creationId xmlns:a16="http://schemas.microsoft.com/office/drawing/2014/main" id="{062C39DE-8191-408D-C568-F8F1CECE9634}"/>
              </a:ext>
            </a:extLst>
          </p:cNvPr>
          <p:cNvSpPr>
            <a:spLocks noGrp="1"/>
          </p:cNvSpPr>
          <p:nvPr>
            <p:ph type="title"/>
          </p:nvPr>
        </p:nvSpPr>
        <p:spPr/>
        <p:txBody>
          <a:bodyPr/>
          <a:lstStyle/>
          <a:p>
            <a:r>
              <a:rPr lang="en-AU" dirty="0" err="1"/>
              <a:t>by_blast_dumps</a:t>
            </a:r>
            <a:endParaRPr lang="en-AU" dirty="0"/>
          </a:p>
        </p:txBody>
      </p:sp>
      <p:pic>
        <p:nvPicPr>
          <p:cNvPr id="5" name="Picture 4">
            <a:extLst>
              <a:ext uri="{FF2B5EF4-FFF2-40B4-BE49-F238E27FC236}">
                <a16:creationId xmlns:a16="http://schemas.microsoft.com/office/drawing/2014/main" id="{77DF653E-3E5C-7458-C891-E3D14DE2CBAD}"/>
              </a:ext>
            </a:extLst>
          </p:cNvPr>
          <p:cNvPicPr/>
          <p:nvPr/>
        </p:nvPicPr>
        <p:blipFill>
          <a:blip r:embed="rId2"/>
          <a:stretch/>
        </p:blipFill>
        <p:spPr>
          <a:xfrm>
            <a:off x="2608898" y="1289152"/>
            <a:ext cx="2673000" cy="5078880"/>
          </a:xfrm>
          <a:prstGeom prst="rect">
            <a:avLst/>
          </a:prstGeom>
          <a:ln>
            <a:noFill/>
          </a:ln>
        </p:spPr>
      </p:pic>
      <p:pic>
        <p:nvPicPr>
          <p:cNvPr id="6" name="Picture 5">
            <a:extLst>
              <a:ext uri="{FF2B5EF4-FFF2-40B4-BE49-F238E27FC236}">
                <a16:creationId xmlns:a16="http://schemas.microsoft.com/office/drawing/2014/main" id="{69345121-A056-3F2D-4B25-EFAEF5A47970}"/>
              </a:ext>
            </a:extLst>
          </p:cNvPr>
          <p:cNvPicPr/>
          <p:nvPr/>
        </p:nvPicPr>
        <p:blipFill>
          <a:blip r:embed="rId3"/>
          <a:stretch/>
        </p:blipFill>
        <p:spPr>
          <a:xfrm>
            <a:off x="6538245" y="2040120"/>
            <a:ext cx="4493520" cy="1388880"/>
          </a:xfrm>
          <a:prstGeom prst="rect">
            <a:avLst/>
          </a:prstGeom>
          <a:ln>
            <a:noFill/>
          </a:ln>
        </p:spPr>
      </p:pic>
    </p:spTree>
    <p:extLst>
      <p:ext uri="{BB962C8B-B14F-4D97-AF65-F5344CB8AC3E}">
        <p14:creationId xmlns:p14="http://schemas.microsoft.com/office/powerpoint/2010/main" val="867169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73A6C-88CE-3F96-6597-BC9142F8CCC4}"/>
              </a:ext>
            </a:extLst>
          </p:cNvPr>
          <p:cNvSpPr>
            <a:spLocks noGrp="1"/>
          </p:cNvSpPr>
          <p:nvPr>
            <p:ph type="body" sz="quarter" idx="20"/>
          </p:nvPr>
        </p:nvSpPr>
        <p:spPr>
          <a:xfrm>
            <a:off x="609600" y="1289152"/>
            <a:ext cx="10972800" cy="774571"/>
          </a:xfrm>
        </p:spPr>
        <p:txBody>
          <a:bodyPr/>
          <a:lstStyle/>
          <a:p>
            <a:r>
              <a:rPr lang="en-GB" dirty="0"/>
              <a:t>						Material movements based on dumping activity</a:t>
            </a:r>
          </a:p>
          <a:p>
            <a:endParaRPr lang="en-AU" dirty="0"/>
          </a:p>
        </p:txBody>
      </p:sp>
      <p:sp>
        <p:nvSpPr>
          <p:cNvPr id="3" name="Title 2">
            <a:extLst>
              <a:ext uri="{FF2B5EF4-FFF2-40B4-BE49-F238E27FC236}">
                <a16:creationId xmlns:a16="http://schemas.microsoft.com/office/drawing/2014/main" id="{062C39DE-8191-408D-C568-F8F1CECE9634}"/>
              </a:ext>
            </a:extLst>
          </p:cNvPr>
          <p:cNvSpPr>
            <a:spLocks noGrp="1"/>
          </p:cNvSpPr>
          <p:nvPr>
            <p:ph type="title"/>
          </p:nvPr>
        </p:nvSpPr>
        <p:spPr/>
        <p:txBody>
          <a:bodyPr/>
          <a:lstStyle/>
          <a:p>
            <a:r>
              <a:rPr lang="en-AU" dirty="0" err="1"/>
              <a:t>by_blast_dumps</a:t>
            </a:r>
            <a:endParaRPr lang="en-AU" dirty="0"/>
          </a:p>
        </p:txBody>
      </p:sp>
      <p:pic>
        <p:nvPicPr>
          <p:cNvPr id="9" name="Picture 8">
            <a:extLst>
              <a:ext uri="{FF2B5EF4-FFF2-40B4-BE49-F238E27FC236}">
                <a16:creationId xmlns:a16="http://schemas.microsoft.com/office/drawing/2014/main" id="{6AAAF0D7-F597-97F9-85D9-39E6A28B0FCD}"/>
              </a:ext>
            </a:extLst>
          </p:cNvPr>
          <p:cNvPicPr>
            <a:picLocks noChangeAspect="1"/>
          </p:cNvPicPr>
          <p:nvPr/>
        </p:nvPicPr>
        <p:blipFill>
          <a:blip r:embed="rId2"/>
          <a:stretch>
            <a:fillRect/>
          </a:stretch>
        </p:blipFill>
        <p:spPr>
          <a:xfrm>
            <a:off x="609601" y="2348025"/>
            <a:ext cx="10972800" cy="2161949"/>
          </a:xfrm>
          <a:prstGeom prst="rect">
            <a:avLst/>
          </a:prstGeom>
        </p:spPr>
      </p:pic>
    </p:spTree>
    <p:extLst>
      <p:ext uri="{BB962C8B-B14F-4D97-AF65-F5344CB8AC3E}">
        <p14:creationId xmlns:p14="http://schemas.microsoft.com/office/powerpoint/2010/main" val="317226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73A6C-88CE-3F96-6597-BC9142F8CCC4}"/>
              </a:ext>
            </a:extLst>
          </p:cNvPr>
          <p:cNvSpPr>
            <a:spLocks noGrp="1"/>
          </p:cNvSpPr>
          <p:nvPr>
            <p:ph type="body" sz="quarter" idx="20"/>
          </p:nvPr>
        </p:nvSpPr>
        <p:spPr>
          <a:xfrm>
            <a:off x="609600" y="1289152"/>
            <a:ext cx="10972800" cy="774571"/>
          </a:xfrm>
        </p:spPr>
        <p:txBody>
          <a:bodyPr/>
          <a:lstStyle/>
          <a:p>
            <a:r>
              <a:rPr lang="en-GB" dirty="0"/>
              <a:t>						Material movements based on loading activity</a:t>
            </a:r>
          </a:p>
          <a:p>
            <a:endParaRPr lang="en-AU" dirty="0"/>
          </a:p>
        </p:txBody>
      </p:sp>
      <p:sp>
        <p:nvSpPr>
          <p:cNvPr id="3" name="Title 2">
            <a:extLst>
              <a:ext uri="{FF2B5EF4-FFF2-40B4-BE49-F238E27FC236}">
                <a16:creationId xmlns:a16="http://schemas.microsoft.com/office/drawing/2014/main" id="{062C39DE-8191-408D-C568-F8F1CECE9634}"/>
              </a:ext>
            </a:extLst>
          </p:cNvPr>
          <p:cNvSpPr>
            <a:spLocks noGrp="1"/>
          </p:cNvSpPr>
          <p:nvPr>
            <p:ph type="title"/>
          </p:nvPr>
        </p:nvSpPr>
        <p:spPr/>
        <p:txBody>
          <a:bodyPr/>
          <a:lstStyle/>
          <a:p>
            <a:r>
              <a:rPr lang="en-AU" dirty="0" err="1"/>
              <a:t>by_blast_loads</a:t>
            </a:r>
            <a:endParaRPr lang="en-AU" dirty="0"/>
          </a:p>
        </p:txBody>
      </p:sp>
      <p:pic>
        <p:nvPicPr>
          <p:cNvPr id="5" name="Picture 4">
            <a:extLst>
              <a:ext uri="{FF2B5EF4-FFF2-40B4-BE49-F238E27FC236}">
                <a16:creationId xmlns:a16="http://schemas.microsoft.com/office/drawing/2014/main" id="{77DF653E-3E5C-7458-C891-E3D14DE2CBAD}"/>
              </a:ext>
            </a:extLst>
          </p:cNvPr>
          <p:cNvPicPr/>
          <p:nvPr/>
        </p:nvPicPr>
        <p:blipFill>
          <a:blip r:embed="rId2">
            <a:extLst>
              <a:ext uri="{28A0092B-C50C-407E-A947-70E740481C1C}">
                <a14:useLocalDpi xmlns:a14="http://schemas.microsoft.com/office/drawing/2010/main" val="0"/>
              </a:ext>
            </a:extLst>
          </a:blip>
          <a:srcRect/>
          <a:stretch/>
        </p:blipFill>
        <p:spPr>
          <a:xfrm>
            <a:off x="2763558" y="1289152"/>
            <a:ext cx="2565680" cy="5078880"/>
          </a:xfrm>
          <a:prstGeom prst="rect">
            <a:avLst/>
          </a:prstGeom>
          <a:ln>
            <a:noFill/>
          </a:ln>
        </p:spPr>
      </p:pic>
      <p:pic>
        <p:nvPicPr>
          <p:cNvPr id="6" name="Picture 5">
            <a:extLst>
              <a:ext uri="{FF2B5EF4-FFF2-40B4-BE49-F238E27FC236}">
                <a16:creationId xmlns:a16="http://schemas.microsoft.com/office/drawing/2014/main" id="{69345121-A056-3F2D-4B25-EFAEF5A47970}"/>
              </a:ext>
            </a:extLst>
          </p:cNvPr>
          <p:cNvPicPr/>
          <p:nvPr/>
        </p:nvPicPr>
        <p:blipFill>
          <a:blip r:embed="rId3">
            <a:extLst>
              <a:ext uri="{28A0092B-C50C-407E-A947-70E740481C1C}">
                <a14:useLocalDpi xmlns:a14="http://schemas.microsoft.com/office/drawing/2010/main" val="0"/>
              </a:ext>
            </a:extLst>
          </a:blip>
          <a:srcRect/>
          <a:stretch/>
        </p:blipFill>
        <p:spPr>
          <a:xfrm>
            <a:off x="6529388" y="2040120"/>
            <a:ext cx="4302969" cy="1517468"/>
          </a:xfrm>
          <a:prstGeom prst="rect">
            <a:avLst/>
          </a:prstGeom>
          <a:ln>
            <a:noFill/>
          </a:ln>
        </p:spPr>
      </p:pic>
    </p:spTree>
    <p:extLst>
      <p:ext uri="{BB962C8B-B14F-4D97-AF65-F5344CB8AC3E}">
        <p14:creationId xmlns:p14="http://schemas.microsoft.com/office/powerpoint/2010/main" val="2118009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73A6C-88CE-3F96-6597-BC9142F8CCC4}"/>
              </a:ext>
            </a:extLst>
          </p:cNvPr>
          <p:cNvSpPr>
            <a:spLocks noGrp="1"/>
          </p:cNvSpPr>
          <p:nvPr>
            <p:ph type="body" sz="quarter" idx="20"/>
          </p:nvPr>
        </p:nvSpPr>
        <p:spPr>
          <a:xfrm>
            <a:off x="609600" y="1289152"/>
            <a:ext cx="10972800" cy="774571"/>
          </a:xfrm>
        </p:spPr>
        <p:txBody>
          <a:bodyPr/>
          <a:lstStyle/>
          <a:p>
            <a:r>
              <a:rPr lang="en-GB" dirty="0"/>
              <a:t>						Material movements based on loading activity</a:t>
            </a:r>
          </a:p>
          <a:p>
            <a:endParaRPr lang="en-AU" dirty="0"/>
          </a:p>
        </p:txBody>
      </p:sp>
      <p:sp>
        <p:nvSpPr>
          <p:cNvPr id="3" name="Title 2">
            <a:extLst>
              <a:ext uri="{FF2B5EF4-FFF2-40B4-BE49-F238E27FC236}">
                <a16:creationId xmlns:a16="http://schemas.microsoft.com/office/drawing/2014/main" id="{062C39DE-8191-408D-C568-F8F1CECE9634}"/>
              </a:ext>
            </a:extLst>
          </p:cNvPr>
          <p:cNvSpPr>
            <a:spLocks noGrp="1"/>
          </p:cNvSpPr>
          <p:nvPr>
            <p:ph type="title"/>
          </p:nvPr>
        </p:nvSpPr>
        <p:spPr/>
        <p:txBody>
          <a:bodyPr/>
          <a:lstStyle/>
          <a:p>
            <a:r>
              <a:rPr lang="en-AU" dirty="0" err="1"/>
              <a:t>by_blast_loads</a:t>
            </a:r>
            <a:endParaRPr lang="en-AU" dirty="0"/>
          </a:p>
        </p:txBody>
      </p:sp>
      <p:pic>
        <p:nvPicPr>
          <p:cNvPr id="9" name="Picture 8">
            <a:extLst>
              <a:ext uri="{FF2B5EF4-FFF2-40B4-BE49-F238E27FC236}">
                <a16:creationId xmlns:a16="http://schemas.microsoft.com/office/drawing/2014/main" id="{E5012531-38D9-558D-29D4-00A6750DE54F}"/>
              </a:ext>
            </a:extLst>
          </p:cNvPr>
          <p:cNvPicPr>
            <a:picLocks noChangeAspect="1"/>
          </p:cNvPicPr>
          <p:nvPr/>
        </p:nvPicPr>
        <p:blipFill>
          <a:blip r:embed="rId2"/>
          <a:stretch>
            <a:fillRect/>
          </a:stretch>
        </p:blipFill>
        <p:spPr>
          <a:xfrm>
            <a:off x="609600" y="2347430"/>
            <a:ext cx="10972800" cy="2163140"/>
          </a:xfrm>
          <a:prstGeom prst="rect">
            <a:avLst/>
          </a:prstGeom>
        </p:spPr>
      </p:pic>
    </p:spTree>
    <p:extLst>
      <p:ext uri="{BB962C8B-B14F-4D97-AF65-F5344CB8AC3E}">
        <p14:creationId xmlns:p14="http://schemas.microsoft.com/office/powerpoint/2010/main" val="207565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73A6C-88CE-3F96-6597-BC9142F8CCC4}"/>
              </a:ext>
            </a:extLst>
          </p:cNvPr>
          <p:cNvSpPr>
            <a:spLocks noGrp="1"/>
          </p:cNvSpPr>
          <p:nvPr>
            <p:ph type="body" sz="quarter" idx="20"/>
          </p:nvPr>
        </p:nvSpPr>
        <p:spPr>
          <a:xfrm>
            <a:off x="609600" y="1289152"/>
            <a:ext cx="10972800" cy="774571"/>
          </a:xfrm>
        </p:spPr>
        <p:txBody>
          <a:bodyPr/>
          <a:lstStyle/>
          <a:p>
            <a:r>
              <a:rPr lang="en-GB" dirty="0"/>
              <a:t>				Material movements based on dumping and loading activity</a:t>
            </a:r>
          </a:p>
          <a:p>
            <a:endParaRPr lang="en-AU" dirty="0"/>
          </a:p>
        </p:txBody>
      </p:sp>
      <p:sp>
        <p:nvSpPr>
          <p:cNvPr id="3" name="Title 2">
            <a:extLst>
              <a:ext uri="{FF2B5EF4-FFF2-40B4-BE49-F238E27FC236}">
                <a16:creationId xmlns:a16="http://schemas.microsoft.com/office/drawing/2014/main" id="{062C39DE-8191-408D-C568-F8F1CECE9634}"/>
              </a:ext>
            </a:extLst>
          </p:cNvPr>
          <p:cNvSpPr>
            <a:spLocks noGrp="1"/>
          </p:cNvSpPr>
          <p:nvPr>
            <p:ph type="title"/>
          </p:nvPr>
        </p:nvSpPr>
        <p:spPr/>
        <p:txBody>
          <a:bodyPr/>
          <a:lstStyle/>
          <a:p>
            <a:r>
              <a:rPr lang="en-AU" dirty="0" err="1"/>
              <a:t>by_blast_dumps</a:t>
            </a:r>
            <a:r>
              <a:rPr lang="en-AU" dirty="0"/>
              <a:t> vs </a:t>
            </a:r>
            <a:r>
              <a:rPr lang="en-AU" dirty="0" err="1"/>
              <a:t>by_blast_loads</a:t>
            </a:r>
            <a:endParaRPr lang="en-AU" dirty="0"/>
          </a:p>
        </p:txBody>
      </p:sp>
      <p:pic>
        <p:nvPicPr>
          <p:cNvPr id="5" name="Picture 4">
            <a:extLst>
              <a:ext uri="{FF2B5EF4-FFF2-40B4-BE49-F238E27FC236}">
                <a16:creationId xmlns:a16="http://schemas.microsoft.com/office/drawing/2014/main" id="{BBB7D1FF-5BA4-4F86-C9B9-0E8A32421786}"/>
              </a:ext>
            </a:extLst>
          </p:cNvPr>
          <p:cNvPicPr>
            <a:picLocks noChangeAspect="1"/>
          </p:cNvPicPr>
          <p:nvPr/>
        </p:nvPicPr>
        <p:blipFill>
          <a:blip r:embed="rId2"/>
          <a:stretch>
            <a:fillRect/>
          </a:stretch>
        </p:blipFill>
        <p:spPr>
          <a:xfrm>
            <a:off x="609600" y="1877839"/>
            <a:ext cx="10972800" cy="3102321"/>
          </a:xfrm>
          <a:prstGeom prst="rect">
            <a:avLst/>
          </a:prstGeom>
        </p:spPr>
      </p:pic>
    </p:spTree>
    <p:extLst>
      <p:ext uri="{BB962C8B-B14F-4D97-AF65-F5344CB8AC3E}">
        <p14:creationId xmlns:p14="http://schemas.microsoft.com/office/powerpoint/2010/main" val="207858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9A5490-2DF0-4397-AC90-E23AA016B26D}"/>
              </a:ext>
            </a:extLst>
          </p:cNvPr>
          <p:cNvSpPr>
            <a:spLocks noGrp="1"/>
          </p:cNvSpPr>
          <p:nvPr>
            <p:ph type="body" sz="quarter" idx="20"/>
          </p:nvPr>
        </p:nvSpPr>
        <p:spPr>
          <a:xfrm>
            <a:off x="609601" y="1019833"/>
            <a:ext cx="10972800" cy="1051570"/>
          </a:xfrm>
        </p:spPr>
        <p:txBody>
          <a:bodyPr vert="horz" wrap="square" lIns="0" tIns="45720" rIns="0" bIns="45720" rtlCol="0" anchor="t">
            <a:spAutoFit/>
          </a:bodyPr>
          <a:lstStyle/>
          <a:p>
            <a:r>
              <a:rPr lang="en-GB" sz="2000" dirty="0">
                <a:latin typeface="Arial"/>
                <a:cs typeface="Arial"/>
              </a:rPr>
              <a:t>This session introduces the </a:t>
            </a:r>
            <a:r>
              <a:rPr lang="en-GB" dirty="0">
                <a:latin typeface="Arial"/>
                <a:cs typeface="Arial"/>
              </a:rPr>
              <a:t>Summarize and it shows how the Summarizer extracts and populates data into summary tables. </a:t>
            </a:r>
            <a:endParaRPr lang="en-GB" sz="2000" dirty="0">
              <a:latin typeface="Arial"/>
              <a:cs typeface="Arial"/>
            </a:endParaRPr>
          </a:p>
          <a:p>
            <a:endParaRPr lang="en-AU" dirty="0"/>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a:lstStyle/>
          <a:p>
            <a:pPr marL="0" indent="0">
              <a:buNone/>
            </a:pPr>
            <a:r>
              <a:rPr lang="en-GB" sz="2000" dirty="0"/>
              <a:t>At the end of this module:</a:t>
            </a:r>
          </a:p>
          <a:p>
            <a:pPr marL="0" indent="0">
              <a:buNone/>
            </a:pPr>
            <a:endParaRPr lang="en-GB" sz="2000" dirty="0"/>
          </a:p>
          <a:p>
            <a:pPr marL="0" indent="0">
              <a:buNone/>
            </a:pPr>
            <a:r>
              <a:rPr lang="en-GB" sz="2000" dirty="0"/>
              <a:t>You will know the Summarizer application extract data from OP Pro historical tables and complements this data to populate summary tables.</a:t>
            </a:r>
          </a:p>
          <a:p>
            <a:pPr marL="0" indent="0">
              <a:buNone/>
            </a:pPr>
            <a:endParaRPr lang="en-GB" sz="2000" dirty="0"/>
          </a:p>
          <a:p>
            <a:pPr marL="0" indent="0">
              <a:buNone/>
            </a:pPr>
            <a:r>
              <a:rPr lang="en-GB" sz="2000" dirty="0"/>
              <a:t>You will know that summary tables are the recommended tables to present OP Pro data to customers.</a:t>
            </a:r>
          </a:p>
        </p:txBody>
      </p:sp>
      <p:pic>
        <p:nvPicPr>
          <p:cNvPr id="8" name="Picture 9" descr="Shape&#10;&#10;Description automatically generated">
            <a:extLst>
              <a:ext uri="{FF2B5EF4-FFF2-40B4-BE49-F238E27FC236}">
                <a16:creationId xmlns:a16="http://schemas.microsoft.com/office/drawing/2014/main" id="{749E7ABE-0835-5163-8992-0B00CB80470B}"/>
              </a:ext>
            </a:extLst>
          </p:cNvPr>
          <p:cNvPicPr>
            <a:picLocks noGrp="1" noChangeAspect="1"/>
          </p:cNvPicPr>
          <p:nvPr>
            <p:ph type="pic" sz="quarter" idx="24"/>
          </p:nvPr>
        </p:nvPicPr>
        <p:blipFill rotWithShape="1">
          <a:blip r:embed="rId3"/>
          <a:srcRect l="13" r="13"/>
          <a:stretch/>
        </p:blipFill>
        <p:spPr>
          <a:xfrm>
            <a:off x="6230239" y="1524001"/>
            <a:ext cx="5348096" cy="4350671"/>
          </a:xfrm>
        </p:spPr>
      </p:pic>
    </p:spTree>
    <p:extLst>
      <p:ext uri="{BB962C8B-B14F-4D97-AF65-F5344CB8AC3E}">
        <p14:creationId xmlns:p14="http://schemas.microsoft.com/office/powerpoint/2010/main" val="1139233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6000">
        <p159:morph option="byObject"/>
      </p:transition>
    </mc:Choice>
    <mc:Fallback xmlns="">
      <p:transition spd="slow" advClick="0" advTm="2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73A6C-88CE-3F96-6597-BC9142F8CCC4}"/>
              </a:ext>
            </a:extLst>
          </p:cNvPr>
          <p:cNvSpPr>
            <a:spLocks noGrp="1"/>
          </p:cNvSpPr>
          <p:nvPr>
            <p:ph type="body" sz="quarter" idx="20"/>
          </p:nvPr>
        </p:nvSpPr>
        <p:spPr>
          <a:xfrm>
            <a:off x="6096000" y="1037397"/>
            <a:ext cx="5757863" cy="1605568"/>
          </a:xfrm>
        </p:spPr>
        <p:txBody>
          <a:bodyPr/>
          <a:lstStyle/>
          <a:p>
            <a:r>
              <a:rPr lang="en-GB" dirty="0"/>
              <a:t>Grouped by truck, shovel, blast, material, grade, dump, operator. Shows the sum of material carried and cycle activity times for cycles</a:t>
            </a:r>
          </a:p>
          <a:p>
            <a:endParaRPr lang="en-AU" dirty="0"/>
          </a:p>
        </p:txBody>
      </p:sp>
      <p:sp>
        <p:nvSpPr>
          <p:cNvPr id="3" name="Title 2">
            <a:extLst>
              <a:ext uri="{FF2B5EF4-FFF2-40B4-BE49-F238E27FC236}">
                <a16:creationId xmlns:a16="http://schemas.microsoft.com/office/drawing/2014/main" id="{062C39DE-8191-408D-C568-F8F1CECE9634}"/>
              </a:ext>
            </a:extLst>
          </p:cNvPr>
          <p:cNvSpPr>
            <a:spLocks noGrp="1"/>
          </p:cNvSpPr>
          <p:nvPr>
            <p:ph type="title"/>
          </p:nvPr>
        </p:nvSpPr>
        <p:spPr/>
        <p:txBody>
          <a:bodyPr/>
          <a:lstStyle/>
          <a:p>
            <a:r>
              <a:rPr lang="en-AU" dirty="0" err="1"/>
              <a:t>by_cycle_time</a:t>
            </a:r>
            <a:endParaRPr lang="en-AU" dirty="0"/>
          </a:p>
        </p:txBody>
      </p:sp>
      <p:pic>
        <p:nvPicPr>
          <p:cNvPr id="7" name="Picture 6">
            <a:extLst>
              <a:ext uri="{FF2B5EF4-FFF2-40B4-BE49-F238E27FC236}">
                <a16:creationId xmlns:a16="http://schemas.microsoft.com/office/drawing/2014/main" id="{7B117DED-3A23-0BB3-5F03-E2F10A1775A9}"/>
              </a:ext>
            </a:extLst>
          </p:cNvPr>
          <p:cNvPicPr/>
          <p:nvPr/>
        </p:nvPicPr>
        <p:blipFill>
          <a:blip r:embed="rId2"/>
          <a:stretch/>
        </p:blipFill>
        <p:spPr>
          <a:xfrm>
            <a:off x="505778" y="1234125"/>
            <a:ext cx="2253240" cy="5282640"/>
          </a:xfrm>
          <a:prstGeom prst="rect">
            <a:avLst/>
          </a:prstGeom>
          <a:ln>
            <a:noFill/>
          </a:ln>
        </p:spPr>
      </p:pic>
      <p:pic>
        <p:nvPicPr>
          <p:cNvPr id="8" name="Picture 7">
            <a:extLst>
              <a:ext uri="{FF2B5EF4-FFF2-40B4-BE49-F238E27FC236}">
                <a16:creationId xmlns:a16="http://schemas.microsoft.com/office/drawing/2014/main" id="{42A21CB5-A4B3-EE9C-1344-0A4CF44BCCA8}"/>
              </a:ext>
            </a:extLst>
          </p:cNvPr>
          <p:cNvPicPr/>
          <p:nvPr/>
        </p:nvPicPr>
        <p:blipFill>
          <a:blip r:embed="rId3"/>
          <a:stretch/>
        </p:blipFill>
        <p:spPr>
          <a:xfrm>
            <a:off x="2961680" y="1414463"/>
            <a:ext cx="2022030" cy="5102302"/>
          </a:xfrm>
          <a:prstGeom prst="rect">
            <a:avLst/>
          </a:prstGeom>
          <a:ln>
            <a:noFill/>
          </a:ln>
        </p:spPr>
      </p:pic>
      <p:pic>
        <p:nvPicPr>
          <p:cNvPr id="9" name="Picture 8">
            <a:extLst>
              <a:ext uri="{FF2B5EF4-FFF2-40B4-BE49-F238E27FC236}">
                <a16:creationId xmlns:a16="http://schemas.microsoft.com/office/drawing/2014/main" id="{341744F7-C5A0-D5D4-9754-6F9444D00C34}"/>
              </a:ext>
            </a:extLst>
          </p:cNvPr>
          <p:cNvPicPr/>
          <p:nvPr/>
        </p:nvPicPr>
        <p:blipFill>
          <a:blip r:embed="rId4"/>
          <a:stretch/>
        </p:blipFill>
        <p:spPr>
          <a:xfrm>
            <a:off x="5186372" y="2501256"/>
            <a:ext cx="2037600" cy="3427560"/>
          </a:xfrm>
          <a:prstGeom prst="rect">
            <a:avLst/>
          </a:prstGeom>
          <a:ln>
            <a:noFill/>
          </a:ln>
        </p:spPr>
      </p:pic>
      <p:pic>
        <p:nvPicPr>
          <p:cNvPr id="10" name="Picture 9">
            <a:extLst>
              <a:ext uri="{FF2B5EF4-FFF2-40B4-BE49-F238E27FC236}">
                <a16:creationId xmlns:a16="http://schemas.microsoft.com/office/drawing/2014/main" id="{CDF9693C-3DB6-946F-8979-972C408C3698}"/>
              </a:ext>
            </a:extLst>
          </p:cNvPr>
          <p:cNvPicPr/>
          <p:nvPr/>
        </p:nvPicPr>
        <p:blipFill>
          <a:blip r:embed="rId5"/>
          <a:stretch/>
        </p:blipFill>
        <p:spPr>
          <a:xfrm>
            <a:off x="7487951" y="3429000"/>
            <a:ext cx="3992760" cy="1370520"/>
          </a:xfrm>
          <a:prstGeom prst="rect">
            <a:avLst/>
          </a:prstGeom>
          <a:ln>
            <a:noFill/>
          </a:ln>
        </p:spPr>
      </p:pic>
    </p:spTree>
    <p:extLst>
      <p:ext uri="{BB962C8B-B14F-4D97-AF65-F5344CB8AC3E}">
        <p14:creationId xmlns:p14="http://schemas.microsoft.com/office/powerpoint/2010/main" val="2819293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73A6C-88CE-3F96-6597-BC9142F8CCC4}"/>
              </a:ext>
            </a:extLst>
          </p:cNvPr>
          <p:cNvSpPr>
            <a:spLocks noGrp="1"/>
          </p:cNvSpPr>
          <p:nvPr>
            <p:ph type="body" sz="quarter" idx="20"/>
          </p:nvPr>
        </p:nvSpPr>
        <p:spPr>
          <a:xfrm>
            <a:off x="6096000" y="1037397"/>
            <a:ext cx="5757863" cy="1605568"/>
          </a:xfrm>
        </p:spPr>
        <p:txBody>
          <a:bodyPr/>
          <a:lstStyle/>
          <a:p>
            <a:r>
              <a:rPr lang="en-GB" dirty="0"/>
              <a:t>Grouped by truck, shovel, blast, material, grade, dump, operator. Shows the sum of material carried and cycle activity times for cycles</a:t>
            </a:r>
          </a:p>
          <a:p>
            <a:endParaRPr lang="en-AU" dirty="0"/>
          </a:p>
        </p:txBody>
      </p:sp>
      <p:sp>
        <p:nvSpPr>
          <p:cNvPr id="3" name="Title 2">
            <a:extLst>
              <a:ext uri="{FF2B5EF4-FFF2-40B4-BE49-F238E27FC236}">
                <a16:creationId xmlns:a16="http://schemas.microsoft.com/office/drawing/2014/main" id="{062C39DE-8191-408D-C568-F8F1CECE9634}"/>
              </a:ext>
            </a:extLst>
          </p:cNvPr>
          <p:cNvSpPr>
            <a:spLocks noGrp="1"/>
          </p:cNvSpPr>
          <p:nvPr>
            <p:ph type="title"/>
          </p:nvPr>
        </p:nvSpPr>
        <p:spPr/>
        <p:txBody>
          <a:bodyPr/>
          <a:lstStyle/>
          <a:p>
            <a:r>
              <a:rPr lang="en-AU" dirty="0" err="1"/>
              <a:t>by_cycle_time</a:t>
            </a:r>
            <a:endParaRPr lang="en-AU" dirty="0"/>
          </a:p>
        </p:txBody>
      </p:sp>
      <p:pic>
        <p:nvPicPr>
          <p:cNvPr id="5" name="Picture 4">
            <a:extLst>
              <a:ext uri="{FF2B5EF4-FFF2-40B4-BE49-F238E27FC236}">
                <a16:creationId xmlns:a16="http://schemas.microsoft.com/office/drawing/2014/main" id="{E475D61D-4B1A-3DE0-2C59-DE1A535442C2}"/>
              </a:ext>
            </a:extLst>
          </p:cNvPr>
          <p:cNvPicPr>
            <a:picLocks noChangeAspect="1"/>
          </p:cNvPicPr>
          <p:nvPr/>
        </p:nvPicPr>
        <p:blipFill>
          <a:blip r:embed="rId2"/>
          <a:stretch>
            <a:fillRect/>
          </a:stretch>
        </p:blipFill>
        <p:spPr>
          <a:xfrm>
            <a:off x="1205218" y="2019223"/>
            <a:ext cx="8995794" cy="4479957"/>
          </a:xfrm>
          <a:prstGeom prst="rect">
            <a:avLst/>
          </a:prstGeom>
        </p:spPr>
      </p:pic>
    </p:spTree>
    <p:extLst>
      <p:ext uri="{BB962C8B-B14F-4D97-AF65-F5344CB8AC3E}">
        <p14:creationId xmlns:p14="http://schemas.microsoft.com/office/powerpoint/2010/main" val="4080939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73B34E-5D15-C494-EDFE-2F7A13C1E05F}"/>
              </a:ext>
            </a:extLst>
          </p:cNvPr>
          <p:cNvSpPr>
            <a:spLocks noGrp="1"/>
          </p:cNvSpPr>
          <p:nvPr>
            <p:ph type="title"/>
          </p:nvPr>
        </p:nvSpPr>
        <p:spPr/>
        <p:txBody>
          <a:bodyPr/>
          <a:lstStyle/>
          <a:p>
            <a:r>
              <a:rPr lang="en-AU" dirty="0"/>
              <a:t>Standard Summary Tables Definitions</a:t>
            </a:r>
            <a:br>
              <a:rPr lang="en-AU" dirty="0"/>
            </a:br>
            <a:endParaRPr lang="en-AU" dirty="0"/>
          </a:p>
        </p:txBody>
      </p:sp>
      <p:pic>
        <p:nvPicPr>
          <p:cNvPr id="5" name="Content Placeholder 4">
            <a:extLst>
              <a:ext uri="{FF2B5EF4-FFF2-40B4-BE49-F238E27FC236}">
                <a16:creationId xmlns:a16="http://schemas.microsoft.com/office/drawing/2014/main" id="{CED510A4-1775-BE27-3DF2-E8706C421C4C}"/>
              </a:ext>
            </a:extLst>
          </p:cNvPr>
          <p:cNvPicPr>
            <a:picLocks noGrp="1"/>
          </p:cNvPicPr>
          <p:nvPr>
            <p:ph sz="quarter" idx="21"/>
          </p:nvPr>
        </p:nvPicPr>
        <p:blipFill>
          <a:blip r:embed="rId2"/>
          <a:stretch/>
        </p:blipFill>
        <p:spPr>
          <a:xfrm>
            <a:off x="2628900" y="1019833"/>
            <a:ext cx="6015038" cy="5466691"/>
          </a:xfrm>
          <a:prstGeom prst="rect">
            <a:avLst/>
          </a:prstGeom>
          <a:ln>
            <a:noFill/>
          </a:ln>
        </p:spPr>
      </p:pic>
    </p:spTree>
    <p:extLst>
      <p:ext uri="{BB962C8B-B14F-4D97-AF65-F5344CB8AC3E}">
        <p14:creationId xmlns:p14="http://schemas.microsoft.com/office/powerpoint/2010/main" val="2857663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73B34E-5D15-C494-EDFE-2F7A13C1E05F}"/>
              </a:ext>
            </a:extLst>
          </p:cNvPr>
          <p:cNvSpPr>
            <a:spLocks noGrp="1"/>
          </p:cNvSpPr>
          <p:nvPr>
            <p:ph type="title"/>
          </p:nvPr>
        </p:nvSpPr>
        <p:spPr/>
        <p:txBody>
          <a:bodyPr/>
          <a:lstStyle/>
          <a:p>
            <a:r>
              <a:rPr lang="en-AU" dirty="0"/>
              <a:t>Standard Summary Tables Definitions</a:t>
            </a:r>
            <a:br>
              <a:rPr lang="en-AU" dirty="0"/>
            </a:br>
            <a:endParaRPr lang="en-AU" dirty="0"/>
          </a:p>
        </p:txBody>
      </p:sp>
      <p:pic>
        <p:nvPicPr>
          <p:cNvPr id="5" name="Content Placeholder 4">
            <a:extLst>
              <a:ext uri="{FF2B5EF4-FFF2-40B4-BE49-F238E27FC236}">
                <a16:creationId xmlns:a16="http://schemas.microsoft.com/office/drawing/2014/main" id="{CED510A4-1775-BE27-3DF2-E8706C421C4C}"/>
              </a:ext>
            </a:extLst>
          </p:cNvPr>
          <p:cNvPicPr>
            <a:picLocks noGrp="1"/>
          </p:cNvPicPr>
          <p:nvPr>
            <p:ph sz="quarter" idx="21"/>
          </p:nvPr>
        </p:nvPicPr>
        <p:blipFill>
          <a:blip r:embed="rId2">
            <a:extLst>
              <a:ext uri="{28A0092B-C50C-407E-A947-70E740481C1C}">
                <a14:useLocalDpi xmlns:a14="http://schemas.microsoft.com/office/drawing/2010/main" val="0"/>
              </a:ext>
            </a:extLst>
          </a:blip>
          <a:srcRect/>
          <a:stretch/>
        </p:blipFill>
        <p:spPr>
          <a:xfrm>
            <a:off x="2710170" y="1019833"/>
            <a:ext cx="5852497" cy="5466691"/>
          </a:xfrm>
          <a:prstGeom prst="rect">
            <a:avLst/>
          </a:prstGeom>
          <a:ln>
            <a:noFill/>
          </a:ln>
        </p:spPr>
      </p:pic>
    </p:spTree>
    <p:extLst>
      <p:ext uri="{BB962C8B-B14F-4D97-AF65-F5344CB8AC3E}">
        <p14:creationId xmlns:p14="http://schemas.microsoft.com/office/powerpoint/2010/main" val="1077774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8B1DB1-5B05-386B-48B5-4D2FAACAE912}"/>
              </a:ext>
            </a:extLst>
          </p:cNvPr>
          <p:cNvSpPr>
            <a:spLocks noGrp="1"/>
          </p:cNvSpPr>
          <p:nvPr>
            <p:ph type="title"/>
          </p:nvPr>
        </p:nvSpPr>
        <p:spPr/>
        <p:txBody>
          <a:bodyPr/>
          <a:lstStyle/>
          <a:p>
            <a:r>
              <a:rPr lang="en-AU" dirty="0"/>
              <a:t>Summarizer Process</a:t>
            </a:r>
          </a:p>
        </p:txBody>
      </p:sp>
      <p:sp>
        <p:nvSpPr>
          <p:cNvPr id="4" name="Content Placeholder 3">
            <a:extLst>
              <a:ext uri="{FF2B5EF4-FFF2-40B4-BE49-F238E27FC236}">
                <a16:creationId xmlns:a16="http://schemas.microsoft.com/office/drawing/2014/main" id="{C85C5806-8F05-2034-D925-305AC4F8FFDC}"/>
              </a:ext>
            </a:extLst>
          </p:cNvPr>
          <p:cNvSpPr>
            <a:spLocks noGrp="1"/>
          </p:cNvSpPr>
          <p:nvPr>
            <p:ph sz="quarter" idx="21"/>
          </p:nvPr>
        </p:nvSpPr>
        <p:spPr/>
        <p:txBody>
          <a:bodyPr/>
          <a:lstStyle/>
          <a:p>
            <a:r>
              <a:rPr lang="en-GB" sz="1800" dirty="0"/>
              <a:t>The Summarizer Process runs on the production OP Pro Server every 30 minutes or when configured at different intervals. </a:t>
            </a:r>
          </a:p>
          <a:p>
            <a:endParaRPr lang="en-GB" sz="1800" dirty="0"/>
          </a:p>
          <a:p>
            <a:r>
              <a:rPr lang="en-GB" sz="1800" dirty="0"/>
              <a:t>The Summarizer typically reprocesses the changes to all data from the previous 30 days. </a:t>
            </a:r>
          </a:p>
          <a:p>
            <a:endParaRPr lang="en-GB" sz="1800" dirty="0"/>
          </a:p>
          <a:p>
            <a:r>
              <a:rPr lang="en-GB" sz="1800" dirty="0"/>
              <a:t>All the Summary tables are updated if data has changed since the Summarizer Process’ last run.</a:t>
            </a:r>
          </a:p>
          <a:p>
            <a:endParaRPr lang="en-GB" sz="1800" dirty="0"/>
          </a:p>
          <a:p>
            <a:r>
              <a:rPr lang="en-GB" sz="1800" dirty="0"/>
              <a:t>The Summarizer Process can be run manually to reprocess data for longer periods of time, or for specific tables or categories, but this shouldn’t be necessary in normal operations.</a:t>
            </a:r>
          </a:p>
          <a:p>
            <a:endParaRPr lang="en-GB" sz="1800" dirty="0"/>
          </a:p>
          <a:p>
            <a:r>
              <a:rPr lang="en-GB" sz="1800" dirty="0"/>
              <a:t>The summarizer generates new tables whose content and structure are defined in records of the summaries table</a:t>
            </a:r>
            <a:r>
              <a:rPr lang="en-GB" dirty="0"/>
              <a:t>. </a:t>
            </a:r>
            <a:endParaRPr lang="en-AU" dirty="0"/>
          </a:p>
        </p:txBody>
      </p:sp>
    </p:spTree>
    <p:extLst>
      <p:ext uri="{BB962C8B-B14F-4D97-AF65-F5344CB8AC3E}">
        <p14:creationId xmlns:p14="http://schemas.microsoft.com/office/powerpoint/2010/main" val="2964131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98353-2F05-6BC9-FD01-020DBDACA3A4}"/>
              </a:ext>
            </a:extLst>
          </p:cNvPr>
          <p:cNvSpPr>
            <a:spLocks noGrp="1"/>
          </p:cNvSpPr>
          <p:nvPr>
            <p:ph type="title"/>
          </p:nvPr>
        </p:nvSpPr>
        <p:spPr/>
        <p:txBody>
          <a:bodyPr/>
          <a:lstStyle/>
          <a:p>
            <a:r>
              <a:rPr lang="en-AU" dirty="0"/>
              <a:t>Summarizer Process</a:t>
            </a:r>
          </a:p>
        </p:txBody>
      </p:sp>
      <p:sp>
        <p:nvSpPr>
          <p:cNvPr id="4" name="Content Placeholder 3">
            <a:extLst>
              <a:ext uri="{FF2B5EF4-FFF2-40B4-BE49-F238E27FC236}">
                <a16:creationId xmlns:a16="http://schemas.microsoft.com/office/drawing/2014/main" id="{A1BF01D9-FB04-01CD-202D-AF54052F539E}"/>
              </a:ext>
            </a:extLst>
          </p:cNvPr>
          <p:cNvSpPr>
            <a:spLocks noGrp="1"/>
          </p:cNvSpPr>
          <p:nvPr>
            <p:ph sz="quarter" idx="21"/>
          </p:nvPr>
        </p:nvSpPr>
        <p:spPr/>
        <p:txBody>
          <a:bodyPr/>
          <a:lstStyle/>
          <a:p>
            <a:pPr>
              <a:lnSpc>
                <a:spcPct val="100000"/>
              </a:lnSpc>
              <a:spcAft>
                <a:spcPts val="600"/>
              </a:spcAft>
            </a:pPr>
            <a:r>
              <a:rPr lang="en-GB" sz="1800" dirty="0">
                <a:solidFill>
                  <a:schemeClr val="tx1"/>
                </a:solidFill>
              </a:rPr>
              <a:t>Each record defines a different type of summary to run. </a:t>
            </a:r>
          </a:p>
          <a:p>
            <a:pPr>
              <a:lnSpc>
                <a:spcPct val="100000"/>
              </a:lnSpc>
              <a:spcAft>
                <a:spcPts val="600"/>
              </a:spcAft>
            </a:pPr>
            <a:r>
              <a:rPr lang="en-GB" sz="1800" dirty="0">
                <a:solidFill>
                  <a:schemeClr val="tx1"/>
                </a:solidFill>
              </a:rPr>
              <a:t>For example, if a summaries record contains the following: </a:t>
            </a:r>
          </a:p>
          <a:p>
            <a:endParaRPr lang="en-GB" dirty="0"/>
          </a:p>
          <a:p>
            <a:endParaRPr lang="en-AU" dirty="0"/>
          </a:p>
        </p:txBody>
      </p:sp>
      <p:pic>
        <p:nvPicPr>
          <p:cNvPr id="5" name="Picture 4">
            <a:extLst>
              <a:ext uri="{FF2B5EF4-FFF2-40B4-BE49-F238E27FC236}">
                <a16:creationId xmlns:a16="http://schemas.microsoft.com/office/drawing/2014/main" id="{5EC0764B-7553-D704-264F-5C97858A0081}"/>
              </a:ext>
            </a:extLst>
          </p:cNvPr>
          <p:cNvPicPr/>
          <p:nvPr/>
        </p:nvPicPr>
        <p:blipFill>
          <a:blip r:embed="rId2"/>
          <a:stretch/>
        </p:blipFill>
        <p:spPr>
          <a:xfrm>
            <a:off x="2286000" y="2471738"/>
            <a:ext cx="7271258" cy="4045838"/>
          </a:xfrm>
          <a:prstGeom prst="rect">
            <a:avLst/>
          </a:prstGeom>
          <a:ln>
            <a:noFill/>
          </a:ln>
        </p:spPr>
      </p:pic>
    </p:spTree>
    <p:extLst>
      <p:ext uri="{BB962C8B-B14F-4D97-AF65-F5344CB8AC3E}">
        <p14:creationId xmlns:p14="http://schemas.microsoft.com/office/powerpoint/2010/main" val="83430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7BEB46-092B-6228-F6BF-E10CDC4F9C71}"/>
              </a:ext>
            </a:extLst>
          </p:cNvPr>
          <p:cNvSpPr>
            <a:spLocks noGrp="1"/>
          </p:cNvSpPr>
          <p:nvPr>
            <p:ph type="title"/>
          </p:nvPr>
        </p:nvSpPr>
        <p:spPr/>
        <p:txBody>
          <a:bodyPr/>
          <a:lstStyle/>
          <a:p>
            <a:r>
              <a:rPr lang="en-AU" dirty="0"/>
              <a:t>Summarizer Process</a:t>
            </a:r>
          </a:p>
        </p:txBody>
      </p:sp>
      <p:sp>
        <p:nvSpPr>
          <p:cNvPr id="4" name="Content Placeholder 3">
            <a:extLst>
              <a:ext uri="{FF2B5EF4-FFF2-40B4-BE49-F238E27FC236}">
                <a16:creationId xmlns:a16="http://schemas.microsoft.com/office/drawing/2014/main" id="{CE885CB3-AF86-415C-461E-1D927D30F1BA}"/>
              </a:ext>
            </a:extLst>
          </p:cNvPr>
          <p:cNvSpPr>
            <a:spLocks noGrp="1"/>
          </p:cNvSpPr>
          <p:nvPr>
            <p:ph sz="quarter" idx="21"/>
          </p:nvPr>
        </p:nvSpPr>
        <p:spPr/>
        <p:txBody>
          <a:bodyPr/>
          <a:lstStyle/>
          <a:p>
            <a:pPr>
              <a:lnSpc>
                <a:spcPct val="100000"/>
              </a:lnSpc>
              <a:spcAft>
                <a:spcPts val="600"/>
              </a:spcAft>
            </a:pPr>
            <a:r>
              <a:rPr lang="en-GB" sz="1800" dirty="0"/>
              <a:t>This record would generate the </a:t>
            </a:r>
            <a:r>
              <a:rPr lang="en-GB" sz="1800" dirty="0" err="1"/>
              <a:t>hour_truck_loads</a:t>
            </a:r>
            <a:r>
              <a:rPr lang="en-GB" sz="1800" dirty="0"/>
              <a:t> table which is part of the hourly category. </a:t>
            </a:r>
          </a:p>
          <a:p>
            <a:pPr>
              <a:lnSpc>
                <a:spcPct val="100000"/>
              </a:lnSpc>
              <a:spcAft>
                <a:spcPts val="600"/>
              </a:spcAft>
            </a:pPr>
            <a:endParaRPr lang="en-GB" sz="1800" dirty="0"/>
          </a:p>
          <a:p>
            <a:pPr>
              <a:lnSpc>
                <a:spcPct val="100000"/>
              </a:lnSpc>
              <a:spcAft>
                <a:spcPts val="600"/>
              </a:spcAft>
            </a:pPr>
            <a:r>
              <a:rPr lang="en-GB" sz="1800" dirty="0"/>
              <a:t>Records of the source table </a:t>
            </a:r>
            <a:r>
              <a:rPr lang="en-GB" sz="1800" dirty="0" err="1"/>
              <a:t>shift_loads</a:t>
            </a:r>
            <a:r>
              <a:rPr lang="en-GB" sz="1800" dirty="0"/>
              <a:t> are grouped by </a:t>
            </a:r>
            <a:r>
              <a:rPr lang="en-GB" sz="1800" dirty="0" err="1"/>
              <a:t>truck_id</a:t>
            </a:r>
            <a:r>
              <a:rPr lang="en-GB" sz="1800" dirty="0"/>
              <a:t> column.</a:t>
            </a:r>
          </a:p>
          <a:p>
            <a:pPr>
              <a:lnSpc>
                <a:spcPct val="100000"/>
              </a:lnSpc>
              <a:spcAft>
                <a:spcPts val="600"/>
              </a:spcAft>
            </a:pPr>
            <a:endParaRPr lang="en-GB" sz="1800" dirty="0"/>
          </a:p>
          <a:p>
            <a:pPr>
              <a:lnSpc>
                <a:spcPct val="100000"/>
              </a:lnSpc>
              <a:spcAft>
                <a:spcPts val="600"/>
              </a:spcAft>
            </a:pPr>
            <a:r>
              <a:rPr lang="en-GB" sz="1800" dirty="0"/>
              <a:t>Summaries are presented as additional columns as defined in the aggregates column. This column contains a comma-separated list of </a:t>
            </a:r>
            <a:r>
              <a:rPr lang="en-GB" sz="1800" dirty="0" err="1"/>
              <a:t>column_name</a:t>
            </a:r>
            <a:r>
              <a:rPr lang="en-GB" sz="1800" dirty="0"/>
              <a:t>=expression pairs. Where </a:t>
            </a:r>
            <a:r>
              <a:rPr lang="en-GB" sz="1800" dirty="0" err="1"/>
              <a:t>column_name</a:t>
            </a:r>
            <a:r>
              <a:rPr lang="en-GB" sz="1800" dirty="0"/>
              <a:t> is the name of the new column to present and expression defines how to determine the value for this group. In the above example, the new columns </a:t>
            </a:r>
            <a:r>
              <a:rPr lang="en-GB" sz="1800" dirty="0" err="1"/>
              <a:t>load_count</a:t>
            </a:r>
            <a:r>
              <a:rPr lang="en-GB" sz="1800" dirty="0"/>
              <a:t>, </a:t>
            </a:r>
            <a:r>
              <a:rPr lang="en-GB" sz="1800" dirty="0" err="1"/>
              <a:t>material_tonnage</a:t>
            </a:r>
            <a:r>
              <a:rPr lang="en-GB" sz="1800" dirty="0"/>
              <a:t>, payload and </a:t>
            </a:r>
            <a:r>
              <a:rPr lang="en-GB" sz="1800" dirty="0" err="1"/>
              <a:t>payload_count</a:t>
            </a:r>
            <a:r>
              <a:rPr lang="en-GB" sz="1800" dirty="0"/>
              <a:t> will be displayed. </a:t>
            </a:r>
          </a:p>
          <a:p>
            <a:pPr>
              <a:lnSpc>
                <a:spcPct val="100000"/>
              </a:lnSpc>
              <a:spcAft>
                <a:spcPts val="600"/>
              </a:spcAft>
            </a:pPr>
            <a:endParaRPr lang="en-GB" sz="1800" dirty="0"/>
          </a:p>
          <a:p>
            <a:pPr>
              <a:lnSpc>
                <a:spcPct val="100000"/>
              </a:lnSpc>
              <a:spcAft>
                <a:spcPts val="600"/>
              </a:spcAft>
            </a:pPr>
            <a:r>
              <a:rPr lang="en-GB" sz="1800" dirty="0"/>
              <a:t>The summary table will translate references to </a:t>
            </a:r>
            <a:r>
              <a:rPr lang="en-GB" sz="1800" dirty="0" err="1"/>
              <a:t>enum_tables</a:t>
            </a:r>
            <a:r>
              <a:rPr lang="en-GB" sz="1800" dirty="0"/>
              <a:t> ids to their corresponding </a:t>
            </a:r>
            <a:r>
              <a:rPr lang="en-GB" sz="1800" dirty="0" err="1"/>
              <a:t>enum_tables.description</a:t>
            </a:r>
            <a:r>
              <a:rPr lang="en-GB" sz="1800" dirty="0"/>
              <a:t>. </a:t>
            </a:r>
          </a:p>
          <a:p>
            <a:endParaRPr lang="en-AU" dirty="0"/>
          </a:p>
        </p:txBody>
      </p:sp>
    </p:spTree>
    <p:extLst>
      <p:ext uri="{BB962C8B-B14F-4D97-AF65-F5344CB8AC3E}">
        <p14:creationId xmlns:p14="http://schemas.microsoft.com/office/powerpoint/2010/main" val="3174460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ECC79-6AFB-63BC-39D8-1A9D664A3792}"/>
              </a:ext>
            </a:extLst>
          </p:cNvPr>
          <p:cNvSpPr>
            <a:spLocks noGrp="1"/>
          </p:cNvSpPr>
          <p:nvPr>
            <p:ph type="title"/>
          </p:nvPr>
        </p:nvSpPr>
        <p:spPr/>
        <p:txBody>
          <a:bodyPr/>
          <a:lstStyle/>
          <a:p>
            <a:r>
              <a:rPr lang="en-AU" dirty="0"/>
              <a:t>Running Summarizer</a:t>
            </a:r>
          </a:p>
        </p:txBody>
      </p:sp>
      <p:sp>
        <p:nvSpPr>
          <p:cNvPr id="4" name="Content Placeholder 3">
            <a:extLst>
              <a:ext uri="{FF2B5EF4-FFF2-40B4-BE49-F238E27FC236}">
                <a16:creationId xmlns:a16="http://schemas.microsoft.com/office/drawing/2014/main" id="{39AF687F-5B7F-98E1-68E4-B72A60808319}"/>
              </a:ext>
            </a:extLst>
          </p:cNvPr>
          <p:cNvSpPr>
            <a:spLocks noGrp="1"/>
          </p:cNvSpPr>
          <p:nvPr>
            <p:ph sz="quarter" idx="21"/>
          </p:nvPr>
        </p:nvSpPr>
        <p:spPr/>
        <p:txBody>
          <a:bodyPr lIns="0" tIns="0" rIns="0" bIns="0" anchor="t"/>
          <a:lstStyle/>
          <a:p>
            <a:r>
              <a:rPr lang="en-GB" sz="1800" dirty="0" err="1">
                <a:latin typeface="Arial"/>
                <a:cs typeface="Arial"/>
              </a:rPr>
              <a:t>Sumarizer</a:t>
            </a:r>
            <a:r>
              <a:rPr lang="en-GB" sz="1800" dirty="0">
                <a:latin typeface="Arial"/>
                <a:cs typeface="Arial"/>
              </a:rPr>
              <a:t> runs as a UNIX daemon (service)</a:t>
            </a:r>
          </a:p>
          <a:p>
            <a:endParaRPr lang="en-GB" sz="1800" dirty="0"/>
          </a:p>
          <a:p>
            <a:r>
              <a:rPr lang="en-GB" sz="1800" dirty="0">
                <a:latin typeface="Arial"/>
                <a:cs typeface="Arial"/>
              </a:rPr>
              <a:t>By default, when the service is invoked with simply /opt/Jigsaw/Services/</a:t>
            </a:r>
            <a:r>
              <a:rPr lang="en-GB" sz="1800" dirty="0" err="1">
                <a:latin typeface="Arial"/>
                <a:cs typeface="Arial"/>
              </a:rPr>
              <a:t>JAMSSummarizer</a:t>
            </a:r>
            <a:r>
              <a:rPr lang="en-GB" sz="1800" dirty="0">
                <a:latin typeface="Arial"/>
                <a:cs typeface="Arial"/>
              </a:rPr>
              <a:t> start, the service looks to the </a:t>
            </a:r>
            <a:r>
              <a:rPr lang="en-GB" sz="1800" dirty="0" err="1">
                <a:latin typeface="Arial"/>
                <a:cs typeface="Arial"/>
              </a:rPr>
              <a:t>config.jams</a:t>
            </a:r>
            <a:r>
              <a:rPr lang="en-GB" sz="1800" dirty="0">
                <a:latin typeface="Arial"/>
                <a:cs typeface="Arial"/>
              </a:rPr>
              <a:t> file for a replicator line then use the database defined in that line to find configuration parameters in the database (configurations table)</a:t>
            </a:r>
          </a:p>
          <a:p>
            <a:endParaRPr lang="en-GB" sz="1800" dirty="0"/>
          </a:p>
          <a:p>
            <a:r>
              <a:rPr lang="en-GB" sz="1800" dirty="0">
                <a:latin typeface="Arial"/>
                <a:cs typeface="Arial"/>
              </a:rPr>
              <a:t>The service also takes configurations inline, in this case it will override database parameters.</a:t>
            </a:r>
          </a:p>
          <a:p>
            <a:endParaRPr lang="en-GB" sz="1800" dirty="0"/>
          </a:p>
          <a:p>
            <a:r>
              <a:rPr lang="en-GB" sz="1800" dirty="0">
                <a:latin typeface="Arial"/>
                <a:cs typeface="Arial"/>
              </a:rPr>
              <a:t>/opt/Jigsaw/Services/</a:t>
            </a:r>
            <a:r>
              <a:rPr lang="en-GB" sz="1800" dirty="0" err="1">
                <a:latin typeface="Arial"/>
                <a:cs typeface="Arial"/>
              </a:rPr>
              <a:t>JAMSSummarizer</a:t>
            </a:r>
            <a:r>
              <a:rPr lang="en-GB" sz="1800" dirty="0">
                <a:latin typeface="Arial"/>
                <a:cs typeface="Arial"/>
              </a:rPr>
              <a:t> start [-categories category,...] [-start date] [-end date] [-log messages] [-drop] [-force] [-schema] [-database "</a:t>
            </a:r>
            <a:r>
              <a:rPr lang="en-GB" sz="1800" dirty="0" err="1">
                <a:latin typeface="Arial"/>
                <a:cs typeface="Arial"/>
              </a:rPr>
              <a:t>databaseURL</a:t>
            </a:r>
            <a:r>
              <a:rPr lang="en-GB" sz="1800" dirty="0">
                <a:latin typeface="Arial"/>
                <a:cs typeface="Arial"/>
              </a:rPr>
              <a:t>"]</a:t>
            </a:r>
          </a:p>
          <a:p>
            <a:endParaRPr lang="en-GB" sz="1800" dirty="0"/>
          </a:p>
          <a:p>
            <a:pPr marL="0" indent="0">
              <a:buNone/>
            </a:pPr>
            <a:r>
              <a:rPr lang="en-GB" sz="1800" dirty="0"/>
              <a:t>Where:</a:t>
            </a:r>
          </a:p>
          <a:p>
            <a:r>
              <a:rPr lang="en-GB" sz="1800" b="1" dirty="0">
                <a:latin typeface="Arial"/>
                <a:cs typeface="Arial"/>
              </a:rPr>
              <a:t>-categories </a:t>
            </a:r>
          </a:p>
          <a:p>
            <a:r>
              <a:rPr lang="en-GB" sz="1800" dirty="0">
                <a:latin typeface="Arial"/>
                <a:cs typeface="Arial"/>
              </a:rPr>
              <a:t>A list of tables/categories to be summarized. A category is a list of tables as defined by a record in the summaries table. If this option is not specified, all summary categories will run. You can use -categories optionally with -drop to specify a specific subset of summary tables to drop. </a:t>
            </a:r>
            <a:endParaRPr lang="en-GB" sz="1800" dirty="0"/>
          </a:p>
          <a:p>
            <a:endParaRPr lang="en-AU" dirty="0"/>
          </a:p>
        </p:txBody>
      </p:sp>
    </p:spTree>
    <p:extLst>
      <p:ext uri="{BB962C8B-B14F-4D97-AF65-F5344CB8AC3E}">
        <p14:creationId xmlns:p14="http://schemas.microsoft.com/office/powerpoint/2010/main" val="1327939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8C005-14A5-9026-5DB2-0FFDB23775E8}"/>
              </a:ext>
            </a:extLst>
          </p:cNvPr>
          <p:cNvSpPr>
            <a:spLocks noGrp="1"/>
          </p:cNvSpPr>
          <p:nvPr>
            <p:ph type="title"/>
          </p:nvPr>
        </p:nvSpPr>
        <p:spPr/>
        <p:txBody>
          <a:bodyPr/>
          <a:lstStyle/>
          <a:p>
            <a:r>
              <a:rPr lang="en-AU" dirty="0"/>
              <a:t>Running Summarizer</a:t>
            </a:r>
          </a:p>
        </p:txBody>
      </p:sp>
      <p:sp>
        <p:nvSpPr>
          <p:cNvPr id="4" name="Content Placeholder 3">
            <a:extLst>
              <a:ext uri="{FF2B5EF4-FFF2-40B4-BE49-F238E27FC236}">
                <a16:creationId xmlns:a16="http://schemas.microsoft.com/office/drawing/2014/main" id="{0C24641E-3782-FBC4-3630-1E2FD97845A1}"/>
              </a:ext>
            </a:extLst>
          </p:cNvPr>
          <p:cNvSpPr>
            <a:spLocks noGrp="1"/>
          </p:cNvSpPr>
          <p:nvPr>
            <p:ph sz="quarter" idx="21"/>
          </p:nvPr>
        </p:nvSpPr>
        <p:spPr/>
        <p:txBody>
          <a:bodyPr/>
          <a:lstStyle/>
          <a:p>
            <a:pPr>
              <a:lnSpc>
                <a:spcPct val="100000"/>
              </a:lnSpc>
              <a:spcAft>
                <a:spcPts val="600"/>
              </a:spcAft>
            </a:pPr>
            <a:r>
              <a:rPr lang="en-GB" sz="1800" dirty="0"/>
              <a:t>Categories can optionally be specified with an update frequency in seconds when run in service mode using</a:t>
            </a:r>
          </a:p>
          <a:p>
            <a:pPr>
              <a:lnSpc>
                <a:spcPct val="100000"/>
              </a:lnSpc>
              <a:spcAft>
                <a:spcPts val="600"/>
              </a:spcAft>
            </a:pPr>
            <a:r>
              <a:rPr lang="en-GB" sz="1800" dirty="0"/>
              <a:t>"/opt/Jigsaw/Services/</a:t>
            </a:r>
            <a:r>
              <a:rPr lang="en-GB" sz="1800" dirty="0" err="1"/>
              <a:t>JAMSSummarizer</a:t>
            </a:r>
            <a:r>
              <a:rPr lang="en-GB" sz="1800" dirty="0"/>
              <a:t> start".</a:t>
            </a:r>
          </a:p>
          <a:p>
            <a:pPr>
              <a:lnSpc>
                <a:spcPct val="100000"/>
              </a:lnSpc>
              <a:spcAft>
                <a:spcPts val="600"/>
              </a:spcAft>
            </a:pPr>
            <a:r>
              <a:rPr lang="en-GB" sz="1800" dirty="0"/>
              <a:t>If an update frequency is not specified then the category will default to 300 seconds (5 minutes).</a:t>
            </a:r>
          </a:p>
          <a:p>
            <a:pPr marL="0" indent="0">
              <a:lnSpc>
                <a:spcPct val="100000"/>
              </a:lnSpc>
              <a:spcAft>
                <a:spcPts val="600"/>
              </a:spcAft>
              <a:buNone/>
            </a:pPr>
            <a:r>
              <a:rPr lang="en-GB" sz="1800" b="1" dirty="0"/>
              <a:t>-start </a:t>
            </a:r>
          </a:p>
          <a:p>
            <a:pPr>
              <a:lnSpc>
                <a:spcPct val="100000"/>
              </a:lnSpc>
              <a:spcAft>
                <a:spcPts val="600"/>
              </a:spcAft>
            </a:pPr>
            <a:r>
              <a:rPr lang="en-GB" sz="1800" dirty="0"/>
              <a:t>The start date for updating the summaries. Defaults to 3 months prior to now if not specified. Only available via the command line configuration.</a:t>
            </a:r>
          </a:p>
          <a:p>
            <a:pPr marL="0" indent="0">
              <a:lnSpc>
                <a:spcPct val="100000"/>
              </a:lnSpc>
              <a:spcAft>
                <a:spcPts val="600"/>
              </a:spcAft>
              <a:buNone/>
            </a:pPr>
            <a:r>
              <a:rPr lang="en-GB" sz="1800" b="1" dirty="0"/>
              <a:t>-end </a:t>
            </a:r>
          </a:p>
          <a:p>
            <a:pPr>
              <a:lnSpc>
                <a:spcPct val="100000"/>
              </a:lnSpc>
              <a:spcAft>
                <a:spcPts val="600"/>
              </a:spcAft>
            </a:pPr>
            <a:r>
              <a:rPr lang="en-GB" sz="1800" dirty="0"/>
              <a:t>The end date for the summaries. Defaults to now if not specified. Only available via the command line configuration. </a:t>
            </a:r>
          </a:p>
          <a:p>
            <a:pPr marL="0" indent="0">
              <a:lnSpc>
                <a:spcPct val="100000"/>
              </a:lnSpc>
              <a:spcAft>
                <a:spcPts val="600"/>
              </a:spcAft>
              <a:buNone/>
            </a:pPr>
            <a:r>
              <a:rPr lang="en-GB" sz="1800" b="1" dirty="0"/>
              <a:t>-log </a:t>
            </a:r>
          </a:p>
          <a:p>
            <a:pPr>
              <a:lnSpc>
                <a:spcPct val="100000"/>
              </a:lnSpc>
              <a:spcAft>
                <a:spcPts val="600"/>
              </a:spcAft>
            </a:pPr>
            <a:r>
              <a:rPr lang="en-GB" sz="1800" dirty="0"/>
              <a:t>A list of </a:t>
            </a:r>
            <a:r>
              <a:rPr lang="en-GB" sz="1800" dirty="0" err="1"/>
              <a:t>EventLog</a:t>
            </a:r>
            <a:r>
              <a:rPr lang="en-GB" sz="1800" dirty="0"/>
              <a:t> messages to log to STDERR. The logs generated by summarizer itself will be of type 'summarizer'. </a:t>
            </a:r>
            <a:endParaRPr lang="en-AU" sz="1800" dirty="0"/>
          </a:p>
        </p:txBody>
      </p:sp>
    </p:spTree>
    <p:extLst>
      <p:ext uri="{BB962C8B-B14F-4D97-AF65-F5344CB8AC3E}">
        <p14:creationId xmlns:p14="http://schemas.microsoft.com/office/powerpoint/2010/main" val="1496290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8C005-14A5-9026-5DB2-0FFDB23775E8}"/>
              </a:ext>
            </a:extLst>
          </p:cNvPr>
          <p:cNvSpPr>
            <a:spLocks noGrp="1"/>
          </p:cNvSpPr>
          <p:nvPr>
            <p:ph type="title"/>
          </p:nvPr>
        </p:nvSpPr>
        <p:spPr/>
        <p:txBody>
          <a:bodyPr/>
          <a:lstStyle/>
          <a:p>
            <a:r>
              <a:rPr lang="en-AU" dirty="0"/>
              <a:t>Running Summarizer</a:t>
            </a:r>
          </a:p>
        </p:txBody>
      </p:sp>
      <p:sp>
        <p:nvSpPr>
          <p:cNvPr id="4" name="Content Placeholder 3">
            <a:extLst>
              <a:ext uri="{FF2B5EF4-FFF2-40B4-BE49-F238E27FC236}">
                <a16:creationId xmlns:a16="http://schemas.microsoft.com/office/drawing/2014/main" id="{0C24641E-3782-FBC4-3630-1E2FD97845A1}"/>
              </a:ext>
            </a:extLst>
          </p:cNvPr>
          <p:cNvSpPr>
            <a:spLocks noGrp="1"/>
          </p:cNvSpPr>
          <p:nvPr>
            <p:ph sz="quarter" idx="21"/>
          </p:nvPr>
        </p:nvSpPr>
        <p:spPr/>
        <p:txBody>
          <a:bodyPr/>
          <a:lstStyle/>
          <a:p>
            <a:pPr marL="0" indent="0">
              <a:lnSpc>
                <a:spcPct val="100000"/>
              </a:lnSpc>
              <a:spcAft>
                <a:spcPts val="600"/>
              </a:spcAft>
              <a:buNone/>
            </a:pPr>
            <a:r>
              <a:rPr lang="en-GB" sz="1800" b="1" dirty="0"/>
              <a:t>-drop </a:t>
            </a:r>
          </a:p>
          <a:p>
            <a:pPr>
              <a:lnSpc>
                <a:spcPct val="100000"/>
              </a:lnSpc>
              <a:spcAft>
                <a:spcPts val="600"/>
              </a:spcAft>
            </a:pPr>
            <a:r>
              <a:rPr lang="en-GB" sz="1800" dirty="0"/>
              <a:t>Drop tables rather than re-summarizing. If used with the -category option, it is possible to drop specific tables or categories. If used without -category, all summarizer generated tables will be dropped. Take caution here </a:t>
            </a:r>
          </a:p>
          <a:p>
            <a:pPr marL="0" indent="0">
              <a:lnSpc>
                <a:spcPct val="100000"/>
              </a:lnSpc>
              <a:spcAft>
                <a:spcPts val="600"/>
              </a:spcAft>
              <a:buNone/>
            </a:pPr>
            <a:r>
              <a:rPr lang="en-GB" sz="1800" b="1" dirty="0"/>
              <a:t>-force </a:t>
            </a:r>
          </a:p>
          <a:p>
            <a:pPr>
              <a:lnSpc>
                <a:spcPct val="100000"/>
              </a:lnSpc>
              <a:spcAft>
                <a:spcPts val="600"/>
              </a:spcAft>
            </a:pPr>
            <a:r>
              <a:rPr lang="en-GB" sz="1800" dirty="0"/>
              <a:t>Don't perform a dependency check of timestamps in the </a:t>
            </a:r>
            <a:r>
              <a:rPr lang="en-GB" sz="1800" dirty="0" err="1"/>
              <a:t>summary_times</a:t>
            </a:r>
            <a:r>
              <a:rPr lang="en-GB" sz="1800" dirty="0"/>
              <a:t> table. </a:t>
            </a:r>
          </a:p>
          <a:p>
            <a:pPr marL="0" indent="0">
              <a:lnSpc>
                <a:spcPct val="100000"/>
              </a:lnSpc>
              <a:spcAft>
                <a:spcPts val="600"/>
              </a:spcAft>
              <a:buNone/>
            </a:pPr>
            <a:r>
              <a:rPr lang="en-GB" sz="1800" b="1" dirty="0"/>
              <a:t>-schema </a:t>
            </a:r>
          </a:p>
          <a:p>
            <a:pPr>
              <a:lnSpc>
                <a:spcPct val="100000"/>
              </a:lnSpc>
              <a:spcAft>
                <a:spcPts val="600"/>
              </a:spcAft>
            </a:pPr>
            <a:r>
              <a:rPr lang="en-GB" sz="1800" dirty="0"/>
              <a:t>Create schema only. </a:t>
            </a:r>
          </a:p>
          <a:p>
            <a:pPr marL="0" indent="0">
              <a:lnSpc>
                <a:spcPct val="100000"/>
              </a:lnSpc>
              <a:spcAft>
                <a:spcPts val="600"/>
              </a:spcAft>
              <a:buNone/>
            </a:pPr>
            <a:r>
              <a:rPr lang="en-GB" sz="1800" b="1" dirty="0"/>
              <a:t>-config</a:t>
            </a:r>
          </a:p>
          <a:p>
            <a:pPr>
              <a:lnSpc>
                <a:spcPct val="100000"/>
              </a:lnSpc>
              <a:spcAft>
                <a:spcPts val="600"/>
              </a:spcAft>
            </a:pPr>
            <a:r>
              <a:rPr lang="en-GB" sz="1800" dirty="0"/>
              <a:t>The name of the config file that contains an alternate replicator line. </a:t>
            </a:r>
          </a:p>
        </p:txBody>
      </p:sp>
    </p:spTree>
    <p:extLst>
      <p:ext uri="{BB962C8B-B14F-4D97-AF65-F5344CB8AC3E}">
        <p14:creationId xmlns:p14="http://schemas.microsoft.com/office/powerpoint/2010/main" val="921848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F424AC-BFC6-B29F-5117-5C93ABBE4D35}"/>
              </a:ext>
            </a:extLst>
          </p:cNvPr>
          <p:cNvSpPr>
            <a:spLocks noGrp="1"/>
          </p:cNvSpPr>
          <p:nvPr>
            <p:ph type="title"/>
          </p:nvPr>
        </p:nvSpPr>
        <p:spPr>
          <a:xfrm>
            <a:off x="609600" y="609600"/>
            <a:ext cx="10972800" cy="410233"/>
          </a:xfrm>
        </p:spPr>
        <p:txBody>
          <a:bodyPr anchor="t">
            <a:normAutofit/>
          </a:bodyPr>
          <a:lstStyle/>
          <a:p>
            <a:r>
              <a:rPr lang="en-AU" dirty="0"/>
              <a:t>Summarizer (ETL)</a:t>
            </a:r>
          </a:p>
        </p:txBody>
      </p:sp>
      <p:sp>
        <p:nvSpPr>
          <p:cNvPr id="4" name="Content Placeholder 3">
            <a:extLst>
              <a:ext uri="{FF2B5EF4-FFF2-40B4-BE49-F238E27FC236}">
                <a16:creationId xmlns:a16="http://schemas.microsoft.com/office/drawing/2014/main" id="{E17849B3-36A0-DD5B-DF71-A7FA992CB880}"/>
              </a:ext>
            </a:extLst>
          </p:cNvPr>
          <p:cNvSpPr>
            <a:spLocks noGrp="1"/>
          </p:cNvSpPr>
          <p:nvPr>
            <p:ph sz="quarter" idx="21"/>
          </p:nvPr>
        </p:nvSpPr>
        <p:spPr>
          <a:xfrm>
            <a:off x="600307" y="1588388"/>
            <a:ext cx="5355771" cy="3769735"/>
          </a:xfrm>
        </p:spPr>
        <p:txBody>
          <a:bodyPr lIns="0" tIns="0" rIns="0" bIns="0">
            <a:normAutofit/>
          </a:bodyPr>
          <a:lstStyle/>
          <a:p>
            <a:pPr>
              <a:spcAft>
                <a:spcPts val="600"/>
              </a:spcAft>
            </a:pPr>
            <a:r>
              <a:rPr lang="en-GB" dirty="0"/>
              <a:t>The Summarizer acts as the ETL to process aggregations and load them into data marts. Each summary table is defined based on the data source definitions and schemas in the following:</a:t>
            </a:r>
          </a:p>
          <a:p>
            <a:pPr marL="0" indent="0">
              <a:spcAft>
                <a:spcPts val="600"/>
              </a:spcAft>
              <a:buNone/>
            </a:pPr>
            <a:r>
              <a:rPr lang="en-GB" b="1" dirty="0"/>
              <a:t>Summary.xml </a:t>
            </a:r>
            <a:endParaRPr lang="en-GB" dirty="0"/>
          </a:p>
          <a:p>
            <a:pPr>
              <a:spcAft>
                <a:spcPts val="600"/>
              </a:spcAft>
            </a:pPr>
            <a:r>
              <a:rPr lang="en-GB" dirty="0"/>
              <a:t>The Summary.xml file is used to store standard summary table definitions. </a:t>
            </a:r>
          </a:p>
          <a:p>
            <a:pPr>
              <a:spcAft>
                <a:spcPts val="600"/>
              </a:spcAft>
            </a:pPr>
            <a:r>
              <a:rPr lang="en-GB" dirty="0"/>
              <a:t>This file is run using the XML Loader to populate the Summaries table in the OP Pro Manager database.</a:t>
            </a:r>
          </a:p>
          <a:p>
            <a:pPr>
              <a:spcAft>
                <a:spcPts val="600"/>
              </a:spcAft>
            </a:pPr>
            <a:r>
              <a:rPr lang="en-GB" dirty="0"/>
              <a:t>Summary.xml records should not be modified without testing to existing reporting components and part of the release cycle. </a:t>
            </a:r>
          </a:p>
          <a:p>
            <a:endParaRPr lang="en-GB" dirty="0"/>
          </a:p>
          <a:p>
            <a:endParaRPr lang="en-AU" dirty="0"/>
          </a:p>
        </p:txBody>
      </p:sp>
      <p:pic>
        <p:nvPicPr>
          <p:cNvPr id="2" name="Picture 4" descr="Diagram&#10;&#10;Description automatically generated">
            <a:extLst>
              <a:ext uri="{FF2B5EF4-FFF2-40B4-BE49-F238E27FC236}">
                <a16:creationId xmlns:a16="http://schemas.microsoft.com/office/drawing/2014/main" id="{859D5019-616C-A6F1-892A-CB71FA319A84}"/>
              </a:ext>
            </a:extLst>
          </p:cNvPr>
          <p:cNvPicPr>
            <a:picLocks noChangeAspect="1"/>
          </p:cNvPicPr>
          <p:nvPr/>
        </p:nvPicPr>
        <p:blipFill>
          <a:blip r:embed="rId2"/>
          <a:stretch>
            <a:fillRect/>
          </a:stretch>
        </p:blipFill>
        <p:spPr>
          <a:xfrm>
            <a:off x="6216882" y="1866671"/>
            <a:ext cx="5356225" cy="2624550"/>
          </a:xfrm>
          <a:prstGeom prst="rect">
            <a:avLst/>
          </a:prstGeom>
          <a:noFill/>
        </p:spPr>
      </p:pic>
    </p:spTree>
    <p:extLst>
      <p:ext uri="{BB962C8B-B14F-4D97-AF65-F5344CB8AC3E}">
        <p14:creationId xmlns:p14="http://schemas.microsoft.com/office/powerpoint/2010/main" val="1032268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8C005-14A5-9026-5DB2-0FFDB23775E8}"/>
              </a:ext>
            </a:extLst>
          </p:cNvPr>
          <p:cNvSpPr>
            <a:spLocks noGrp="1"/>
          </p:cNvSpPr>
          <p:nvPr>
            <p:ph type="title"/>
          </p:nvPr>
        </p:nvSpPr>
        <p:spPr/>
        <p:txBody>
          <a:bodyPr/>
          <a:lstStyle/>
          <a:p>
            <a:r>
              <a:rPr lang="en-AU" dirty="0"/>
              <a:t>Running Summarizer</a:t>
            </a:r>
          </a:p>
        </p:txBody>
      </p:sp>
      <p:sp>
        <p:nvSpPr>
          <p:cNvPr id="4" name="Content Placeholder 3">
            <a:extLst>
              <a:ext uri="{FF2B5EF4-FFF2-40B4-BE49-F238E27FC236}">
                <a16:creationId xmlns:a16="http://schemas.microsoft.com/office/drawing/2014/main" id="{0C24641E-3782-FBC4-3630-1E2FD97845A1}"/>
              </a:ext>
            </a:extLst>
          </p:cNvPr>
          <p:cNvSpPr>
            <a:spLocks noGrp="1"/>
          </p:cNvSpPr>
          <p:nvPr>
            <p:ph sz="quarter" idx="21"/>
          </p:nvPr>
        </p:nvSpPr>
        <p:spPr/>
        <p: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AU" sz="1800" b="1" i="0" u="none" strike="noStrike" kern="1200" cap="none" spc="-1" normalizeH="0" baseline="0" noProof="0" dirty="0">
                <a:ln>
                  <a:noFill/>
                </a:ln>
                <a:solidFill>
                  <a:schemeClr val="tx1"/>
                </a:solidFill>
                <a:effectLst/>
                <a:uLnTx/>
                <a:uFillTx/>
                <a:latin typeface="Arial"/>
                <a:ea typeface="DejaVu Sans"/>
              </a:rPr>
              <a:t>-database </a:t>
            </a: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600"/>
              </a:spcBef>
              <a:spcAft>
                <a:spcPts val="600"/>
              </a:spcAft>
              <a:defRPr/>
            </a:pPr>
            <a:r>
              <a:rPr kumimoji="0" lang="en-AU" sz="1800" b="0" i="0" u="none" strike="noStrike" kern="1200" cap="none" spc="-1" normalizeH="0" baseline="0" noProof="0" dirty="0">
                <a:ln>
                  <a:noFill/>
                </a:ln>
                <a:solidFill>
                  <a:schemeClr val="tx1"/>
                </a:solidFill>
                <a:effectLst/>
                <a:uLnTx/>
                <a:uFillTx/>
                <a:latin typeface="Arial"/>
                <a:ea typeface="DejaVu Sans"/>
              </a:rPr>
              <a:t>The database connection URL. </a:t>
            </a:r>
            <a:r>
              <a:rPr kumimoji="0" lang="en-AU" sz="1800" b="0" i="0" u="none" strike="noStrike" kern="1200" cap="none" spc="-1" normalizeH="0" baseline="0" noProof="0" dirty="0" err="1">
                <a:ln>
                  <a:noFill/>
                </a:ln>
                <a:solidFill>
                  <a:schemeClr val="tx1"/>
                </a:solidFill>
                <a:effectLst/>
                <a:uLnTx/>
                <a:uFillTx/>
                <a:latin typeface="Arial"/>
                <a:ea typeface="DejaVu Sans"/>
              </a:rPr>
              <a:t>eg.</a:t>
            </a:r>
            <a:r>
              <a:rPr kumimoji="0" lang="en-AU" sz="1800" b="0" i="0" u="none" strike="noStrike" kern="1200" cap="none" spc="-1" normalizeH="0" baseline="0" noProof="0" dirty="0">
                <a:ln>
                  <a:noFill/>
                </a:ln>
                <a:solidFill>
                  <a:schemeClr val="tx1"/>
                </a:solidFill>
                <a:effectLst/>
                <a:uLnTx/>
                <a:uFillTx/>
                <a:latin typeface="Arial"/>
                <a:ea typeface="DejaVu Sans"/>
              </a:rPr>
              <a:t> postgres://localhost/jmineops,username=UserName,password=Password.</a:t>
            </a: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600"/>
              </a:spcBef>
              <a:spcAft>
                <a:spcPts val="600"/>
              </a:spcAft>
              <a:defRPr/>
            </a:pPr>
            <a:r>
              <a:rPr kumimoji="0" lang="en-AU" sz="1800" b="0" i="0" u="none" strike="noStrike" kern="1200" cap="none" spc="-1" normalizeH="0" baseline="0" noProof="0" dirty="0">
                <a:ln>
                  <a:noFill/>
                </a:ln>
                <a:solidFill>
                  <a:schemeClr val="tx1"/>
                </a:solidFill>
                <a:effectLst/>
                <a:uLnTx/>
                <a:uFillTx/>
                <a:latin typeface="Arial"/>
                <a:ea typeface="DejaVu Sans"/>
              </a:rPr>
              <a:t>If a configuration file is given and there is not an entry for the summarizer, the database URL of the replicator would be used. This is for backward compatibility where sites do not have a specific Summarizer configuration. Only available via the command line configuration. </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AU" sz="1800" b="1" i="0" u="none" strike="noStrike" kern="1200" cap="none" spc="-1" normalizeH="0" baseline="0" noProof="0" dirty="0">
                <a:ln>
                  <a:noFill/>
                </a:ln>
                <a:solidFill>
                  <a:schemeClr val="tx1"/>
                </a:solidFill>
                <a:effectLst/>
                <a:uLnTx/>
                <a:uFillTx/>
                <a:latin typeface="Arial"/>
                <a:ea typeface="DejaVu Sans"/>
              </a:rPr>
              <a:t>Using a Configuration File </a:t>
            </a: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600"/>
              </a:spcBef>
              <a:spcAft>
                <a:spcPts val="600"/>
              </a:spcAft>
              <a:defRPr/>
            </a:pPr>
            <a:r>
              <a:rPr kumimoji="0" lang="en-AU" sz="1800" b="0" i="0" u="none" strike="noStrike" kern="1200" cap="none" spc="-1" normalizeH="0" baseline="0" noProof="0" dirty="0">
                <a:ln>
                  <a:noFill/>
                </a:ln>
                <a:solidFill>
                  <a:schemeClr val="tx1"/>
                </a:solidFill>
                <a:effectLst/>
                <a:uLnTx/>
                <a:uFillTx/>
                <a:latin typeface="Arial"/>
                <a:ea typeface="DejaVu Sans"/>
              </a:rPr>
              <a:t>The summarizer can be passed a config file to look for a replicator line to summarize a separate database. Configuration parameters must also be defined in this database: </a:t>
            </a:r>
            <a:r>
              <a:rPr lang="en-US" sz="1800" spc="-1" noProof="0" dirty="0">
                <a:solidFill>
                  <a:schemeClr val="tx1"/>
                </a:solidFill>
                <a:latin typeface="Arial"/>
              </a:rPr>
              <a:t> </a:t>
            </a:r>
            <a:r>
              <a:rPr kumimoji="0" lang="en-AU" sz="1800" b="0" i="0" u="none" strike="noStrike" kern="1200" cap="none" spc="-1" normalizeH="0" baseline="0" noProof="0" dirty="0">
                <a:ln>
                  <a:noFill/>
                </a:ln>
                <a:solidFill>
                  <a:schemeClr val="tx1"/>
                </a:solidFill>
                <a:effectLst/>
                <a:uLnTx/>
                <a:uFillTx/>
                <a:latin typeface="Arial"/>
                <a:ea typeface="DejaVu Sans"/>
              </a:rPr>
              <a:t>/opt/Jigsaw/Services/</a:t>
            </a:r>
            <a:r>
              <a:rPr kumimoji="0" lang="en-AU" sz="1800" b="0" i="0" u="none" strike="noStrike" kern="1200" cap="none" spc="-1" normalizeH="0" baseline="0" noProof="0" dirty="0" err="1">
                <a:ln>
                  <a:noFill/>
                </a:ln>
                <a:solidFill>
                  <a:schemeClr val="tx1"/>
                </a:solidFill>
                <a:effectLst/>
                <a:uLnTx/>
                <a:uFillTx/>
                <a:latin typeface="Arial"/>
                <a:ea typeface="DejaVu Sans"/>
              </a:rPr>
              <a:t>JAMSSummarizer</a:t>
            </a:r>
            <a:r>
              <a:rPr kumimoji="0" lang="en-AU" sz="1800" b="0" i="0" u="none" strike="noStrike" kern="1200" cap="none" spc="-1" normalizeH="0" baseline="0" noProof="0" dirty="0">
                <a:ln>
                  <a:noFill/>
                </a:ln>
                <a:solidFill>
                  <a:schemeClr val="tx1"/>
                </a:solidFill>
                <a:effectLst/>
                <a:uLnTx/>
                <a:uFillTx/>
                <a:latin typeface="Arial"/>
                <a:ea typeface="DejaVu Sans"/>
              </a:rPr>
              <a:t> start -config </a:t>
            </a:r>
            <a:r>
              <a:rPr kumimoji="0" lang="en-AU" sz="1800" b="0" i="0" u="none" strike="noStrike" kern="1200" cap="none" spc="-1" normalizeH="0" baseline="0" noProof="0" dirty="0" err="1">
                <a:ln>
                  <a:noFill/>
                </a:ln>
                <a:solidFill>
                  <a:schemeClr val="tx1"/>
                </a:solidFill>
                <a:effectLst/>
                <a:uLnTx/>
                <a:uFillTx/>
                <a:latin typeface="Arial"/>
                <a:ea typeface="DejaVu Sans"/>
              </a:rPr>
              <a:t>summarizer.jams</a:t>
            </a: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600"/>
              </a:spcBef>
              <a:spcAft>
                <a:spcPts val="600"/>
              </a:spcAft>
              <a:defRPr/>
            </a:pPr>
            <a:r>
              <a:rPr kumimoji="0" lang="en-AU" sz="1800" b="0" i="0" u="none" strike="noStrike" kern="1200" cap="none" spc="-1" normalizeH="0" baseline="0" noProof="0" dirty="0">
                <a:ln>
                  <a:noFill/>
                </a:ln>
                <a:solidFill>
                  <a:schemeClr val="tx1"/>
                </a:solidFill>
                <a:effectLst/>
                <a:uLnTx/>
                <a:uFillTx/>
                <a:latin typeface="Arial"/>
                <a:ea typeface="DejaVu Sans"/>
              </a:rPr>
              <a:t>[replicator server=postgres://localhost/jmineops,username=UserName,password=Password;] </a:t>
            </a:r>
            <a:endParaRPr kumimoji="0" lang="en-US" sz="1800" b="0" i="0" u="none" strike="noStrike" kern="1200" cap="none" spc="-1" normalizeH="0" baseline="0" noProof="0" dirty="0">
              <a:ln>
                <a:noFill/>
              </a:ln>
              <a:solidFill>
                <a:schemeClr val="tx1"/>
              </a:solidFill>
              <a:effectLst/>
              <a:uLnTx/>
              <a:uFillTx/>
              <a:latin typeface="Arial"/>
            </a:endParaRPr>
          </a:p>
        </p:txBody>
      </p:sp>
    </p:spTree>
    <p:extLst>
      <p:ext uri="{BB962C8B-B14F-4D97-AF65-F5344CB8AC3E}">
        <p14:creationId xmlns:p14="http://schemas.microsoft.com/office/powerpoint/2010/main" val="3196992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8C005-14A5-9026-5DB2-0FFDB23775E8}"/>
              </a:ext>
            </a:extLst>
          </p:cNvPr>
          <p:cNvSpPr>
            <a:spLocks noGrp="1"/>
          </p:cNvSpPr>
          <p:nvPr>
            <p:ph type="title"/>
          </p:nvPr>
        </p:nvSpPr>
        <p:spPr/>
        <p:txBody>
          <a:bodyPr/>
          <a:lstStyle/>
          <a:p>
            <a:r>
              <a:rPr lang="en-AU" dirty="0"/>
              <a:t>Running Summarizer</a:t>
            </a:r>
          </a:p>
        </p:txBody>
      </p:sp>
      <p:sp>
        <p:nvSpPr>
          <p:cNvPr id="4" name="Content Placeholder 3">
            <a:extLst>
              <a:ext uri="{FF2B5EF4-FFF2-40B4-BE49-F238E27FC236}">
                <a16:creationId xmlns:a16="http://schemas.microsoft.com/office/drawing/2014/main" id="{0C24641E-3782-FBC4-3630-1E2FD97845A1}"/>
              </a:ext>
            </a:extLst>
          </p:cNvPr>
          <p:cNvSpPr>
            <a:spLocks noGrp="1"/>
          </p:cNvSpPr>
          <p:nvPr>
            <p:ph sz="quarter" idx="2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1" normalizeH="0" baseline="0" noProof="0" dirty="0">
                <a:ln>
                  <a:noFill/>
                </a:ln>
                <a:solidFill>
                  <a:schemeClr val="tx1"/>
                </a:solidFill>
                <a:effectLst/>
                <a:uLnTx/>
                <a:uFillTx/>
                <a:latin typeface="Arial"/>
                <a:ea typeface="DejaVu Sans"/>
              </a:rPr>
              <a:t>Example 1</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0"/>
              </a:spcBef>
              <a:defRPr/>
            </a:pPr>
            <a:r>
              <a:rPr kumimoji="0" lang="en-AU" sz="1800" b="0" i="0" u="none" strike="noStrike" kern="1200" cap="none" spc="-1" normalizeH="0" baseline="0" noProof="0" dirty="0">
                <a:ln>
                  <a:noFill/>
                </a:ln>
                <a:solidFill>
                  <a:schemeClr val="tx1"/>
                </a:solidFill>
                <a:effectLst/>
                <a:uLnTx/>
                <a:uFillTx/>
                <a:latin typeface="Arial"/>
                <a:ea typeface="DejaVu Sans"/>
              </a:rPr>
              <a:t>Generate the summaries that are part of the hourly category: </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dirty="0">
                <a:ln>
                  <a:noFill/>
                </a:ln>
                <a:solidFill>
                  <a:schemeClr val="tx1"/>
                </a:solidFill>
                <a:effectLst/>
                <a:uLnTx/>
                <a:uFillTx/>
                <a:latin typeface="Arial"/>
                <a:ea typeface="DejaVu Sans"/>
              </a:rPr>
              <a:t>/opt/Jigsaw/Services/</a:t>
            </a:r>
            <a:r>
              <a:rPr kumimoji="0" lang="en-AU" sz="1800" b="0" i="0" u="none" strike="noStrike" kern="1200" cap="none" spc="-1" normalizeH="0" baseline="0" noProof="0" dirty="0" err="1">
                <a:ln>
                  <a:noFill/>
                </a:ln>
                <a:solidFill>
                  <a:schemeClr val="tx1"/>
                </a:solidFill>
                <a:effectLst/>
                <a:uLnTx/>
                <a:uFillTx/>
                <a:latin typeface="Arial"/>
                <a:ea typeface="DejaVu Sans"/>
              </a:rPr>
              <a:t>JAMSSummarizer</a:t>
            </a:r>
            <a:r>
              <a:rPr kumimoji="0" lang="en-AU" sz="1800" b="0" i="0" u="none" strike="noStrike" kern="1200" cap="none" spc="-1" normalizeH="0" baseline="0" noProof="0" dirty="0">
                <a:ln>
                  <a:noFill/>
                </a:ln>
                <a:solidFill>
                  <a:schemeClr val="tx1"/>
                </a:solidFill>
                <a:effectLst/>
                <a:uLnTx/>
                <a:uFillTx/>
                <a:latin typeface="Arial"/>
                <a:ea typeface="DejaVu Sans"/>
              </a:rPr>
              <a:t> start -categories hourly -start '2008-03-19 05:00:00' -end '2008-03-19 06:00:00' postgres://localhost/jmineops,username=TheUserName,password=ThePassword</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1" normalizeH="0" baseline="0" noProof="0" dirty="0">
                <a:ln>
                  <a:noFill/>
                </a:ln>
                <a:solidFill>
                  <a:schemeClr val="tx1"/>
                </a:solidFill>
                <a:effectLst/>
                <a:uLnTx/>
                <a:uFillTx/>
                <a:latin typeface="Arial"/>
                <a:ea typeface="DejaVu Sans"/>
              </a:rPr>
              <a:t>Example 2</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0"/>
              </a:spcBef>
              <a:defRPr/>
            </a:pPr>
            <a:r>
              <a:rPr kumimoji="0" lang="en-AU" sz="1800" b="0" i="0" u="none" strike="noStrike" kern="1200" cap="none" spc="-1" normalizeH="0" baseline="0" noProof="0" dirty="0">
                <a:ln>
                  <a:noFill/>
                </a:ln>
                <a:solidFill>
                  <a:schemeClr val="tx1"/>
                </a:solidFill>
                <a:effectLst/>
                <a:uLnTx/>
                <a:uFillTx/>
                <a:latin typeface="Arial"/>
                <a:ea typeface="DejaVu Sans"/>
              </a:rPr>
              <a:t>Run the summarizer to update the </a:t>
            </a:r>
            <a:r>
              <a:rPr kumimoji="0" lang="en-AU" sz="1800" b="0" i="0" u="none" strike="noStrike" kern="1200" cap="none" spc="-1" normalizeH="0" baseline="0" noProof="0" dirty="0" err="1">
                <a:ln>
                  <a:noFill/>
                </a:ln>
                <a:solidFill>
                  <a:schemeClr val="tx1"/>
                </a:solidFill>
                <a:effectLst/>
                <a:uLnTx/>
                <a:uFillTx/>
                <a:latin typeface="Arial"/>
                <a:ea typeface="DejaVu Sans"/>
              </a:rPr>
              <a:t>current_detail_loads</a:t>
            </a:r>
            <a:r>
              <a:rPr kumimoji="0" lang="en-AU" sz="1800" b="0" i="0" u="none" strike="noStrike" kern="1200" cap="none" spc="-1" normalizeH="0" baseline="0" noProof="0" dirty="0">
                <a:ln>
                  <a:noFill/>
                </a:ln>
                <a:solidFill>
                  <a:schemeClr val="tx1"/>
                </a:solidFill>
                <a:effectLst/>
                <a:uLnTx/>
                <a:uFillTx/>
                <a:latin typeface="Arial"/>
                <a:ea typeface="DejaVu Sans"/>
              </a:rPr>
              <a:t> , log summarizer logs in the log file:</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dirty="0">
                <a:ln>
                  <a:noFill/>
                </a:ln>
                <a:solidFill>
                  <a:schemeClr val="tx1"/>
                </a:solidFill>
                <a:effectLst/>
                <a:uLnTx/>
                <a:uFillTx/>
                <a:latin typeface="Arial"/>
                <a:ea typeface="DejaVu Sans"/>
              </a:rPr>
              <a:t>/opt/Jigsaw/Logs/Summarizer.log </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1" normalizeH="0" baseline="0" noProof="0" dirty="0">
                <a:ln>
                  <a:noFill/>
                </a:ln>
                <a:solidFill>
                  <a:schemeClr val="tx1"/>
                </a:solidFill>
                <a:effectLst/>
                <a:uLnTx/>
                <a:uFillTx/>
                <a:latin typeface="Arial"/>
                <a:ea typeface="DejaVu Sans"/>
              </a:rPr>
              <a:t>and force updates even if not needed. </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0"/>
              </a:spcBef>
              <a:defRPr/>
            </a:pPr>
            <a:r>
              <a:rPr kumimoji="0" lang="en-AU" sz="1800" b="0" i="0" u="none" strike="noStrike" kern="1200" cap="none" spc="-1" normalizeH="0" baseline="0" noProof="0" dirty="0">
                <a:ln>
                  <a:noFill/>
                </a:ln>
                <a:solidFill>
                  <a:schemeClr val="tx1"/>
                </a:solidFill>
                <a:effectLst/>
                <a:uLnTx/>
                <a:uFillTx/>
                <a:latin typeface="Arial"/>
                <a:ea typeface="DejaVu Sans"/>
              </a:rPr>
              <a:t>/opt/Jigsaw/Services/</a:t>
            </a:r>
            <a:r>
              <a:rPr kumimoji="0" lang="en-AU" sz="1800" b="0" i="0" u="none" strike="noStrike" kern="1200" cap="none" spc="-1" normalizeH="0" baseline="0" noProof="0" dirty="0" err="1">
                <a:ln>
                  <a:noFill/>
                </a:ln>
                <a:solidFill>
                  <a:schemeClr val="tx1"/>
                </a:solidFill>
                <a:effectLst/>
                <a:uLnTx/>
                <a:uFillTx/>
                <a:latin typeface="Arial"/>
                <a:ea typeface="DejaVu Sans"/>
              </a:rPr>
              <a:t>JAMSSummarizer</a:t>
            </a:r>
            <a:r>
              <a:rPr kumimoji="0" lang="en-AU" sz="1800" b="0" i="0" u="none" strike="noStrike" kern="1200" cap="none" spc="-1" normalizeH="0" baseline="0" noProof="0" dirty="0">
                <a:ln>
                  <a:noFill/>
                </a:ln>
                <a:solidFill>
                  <a:schemeClr val="tx1"/>
                </a:solidFill>
                <a:effectLst/>
                <a:uLnTx/>
                <a:uFillTx/>
                <a:latin typeface="Arial"/>
                <a:ea typeface="DejaVu Sans"/>
              </a:rPr>
              <a:t> start -categories </a:t>
            </a:r>
            <a:r>
              <a:rPr kumimoji="0" lang="en-AU" sz="1800" b="0" i="0" u="none" strike="noStrike" kern="1200" cap="none" spc="-1" normalizeH="0" baseline="0" noProof="0" dirty="0" err="1">
                <a:ln>
                  <a:noFill/>
                </a:ln>
                <a:solidFill>
                  <a:schemeClr val="tx1"/>
                </a:solidFill>
                <a:effectLst/>
                <a:uLnTx/>
                <a:uFillTx/>
                <a:latin typeface="Arial"/>
                <a:ea typeface="DejaVu Sans"/>
              </a:rPr>
              <a:t>current_detail_loads</a:t>
            </a:r>
            <a:r>
              <a:rPr kumimoji="0" lang="en-AU" sz="1800" b="0" i="0" u="none" strike="noStrike" kern="1200" cap="none" spc="-1" normalizeH="0" baseline="0" noProof="0" dirty="0">
                <a:ln>
                  <a:noFill/>
                </a:ln>
                <a:solidFill>
                  <a:schemeClr val="tx1"/>
                </a:solidFill>
                <a:effectLst/>
                <a:uLnTx/>
                <a:uFillTx/>
                <a:latin typeface="Arial"/>
                <a:ea typeface="DejaVu Sans"/>
              </a:rPr>
              <a:t> -log summarizer -force postgres://localhost/jmineops,username=TheUserName,password=ThePassword</a:t>
            </a:r>
            <a:endParaRPr kumimoji="0" lang="en-US" sz="1800" b="0" i="0" u="none" strike="noStrike" kern="1200" cap="none" spc="-1" normalizeH="0" baseline="0" noProof="0" dirty="0">
              <a:ln>
                <a:noFill/>
              </a:ln>
              <a:solidFill>
                <a:schemeClr val="tx1"/>
              </a:solidFill>
              <a:effectLst/>
              <a:uLnTx/>
              <a:uFillTx/>
              <a:latin typeface="Arial"/>
            </a:endParaRPr>
          </a:p>
        </p:txBody>
      </p:sp>
    </p:spTree>
    <p:extLst>
      <p:ext uri="{BB962C8B-B14F-4D97-AF65-F5344CB8AC3E}">
        <p14:creationId xmlns:p14="http://schemas.microsoft.com/office/powerpoint/2010/main" val="4188535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8C005-14A5-9026-5DB2-0FFDB23775E8}"/>
              </a:ext>
            </a:extLst>
          </p:cNvPr>
          <p:cNvSpPr>
            <a:spLocks noGrp="1"/>
          </p:cNvSpPr>
          <p:nvPr>
            <p:ph type="title"/>
          </p:nvPr>
        </p:nvSpPr>
        <p:spPr/>
        <p:txBody>
          <a:bodyPr/>
          <a:lstStyle/>
          <a:p>
            <a:r>
              <a:rPr lang="en-AU" dirty="0"/>
              <a:t>Running Summarizer</a:t>
            </a:r>
          </a:p>
        </p:txBody>
      </p:sp>
      <p:sp>
        <p:nvSpPr>
          <p:cNvPr id="4" name="Content Placeholder 3">
            <a:extLst>
              <a:ext uri="{FF2B5EF4-FFF2-40B4-BE49-F238E27FC236}">
                <a16:creationId xmlns:a16="http://schemas.microsoft.com/office/drawing/2014/main" id="{0C24641E-3782-FBC4-3630-1E2FD97845A1}"/>
              </a:ext>
            </a:extLst>
          </p:cNvPr>
          <p:cNvSpPr>
            <a:spLocks noGrp="1"/>
          </p:cNvSpPr>
          <p:nvPr>
            <p:ph sz="quarter" idx="2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1" normalizeH="0" baseline="0" noProof="0" dirty="0">
                <a:ln>
                  <a:noFill/>
                </a:ln>
                <a:solidFill>
                  <a:schemeClr val="tx1"/>
                </a:solidFill>
                <a:effectLst/>
                <a:uLnTx/>
                <a:uFillTx/>
                <a:latin typeface="Arial"/>
                <a:ea typeface="DejaVu Sans"/>
              </a:rPr>
              <a:t>Example 3</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0"/>
              </a:spcBef>
              <a:defRPr/>
            </a:pPr>
            <a:r>
              <a:rPr kumimoji="0" lang="en-AU" sz="1800" b="0" i="0" u="none" strike="noStrike" kern="1200" cap="none" spc="-1" normalizeH="0" baseline="0" noProof="0" dirty="0">
                <a:ln>
                  <a:noFill/>
                </a:ln>
                <a:solidFill>
                  <a:schemeClr val="tx1"/>
                </a:solidFill>
                <a:effectLst/>
                <a:uLnTx/>
                <a:uFillTx/>
                <a:latin typeface="Arial"/>
                <a:ea typeface="DejaVu Sans"/>
              </a:rPr>
              <a:t>This will run the summarizer as a service updating only the </a:t>
            </a:r>
            <a:r>
              <a:rPr kumimoji="0" lang="en-AU" sz="1800" b="0" i="0" u="none" strike="noStrike" kern="1200" cap="none" spc="-1" normalizeH="0" baseline="0" noProof="0" dirty="0" err="1">
                <a:ln>
                  <a:noFill/>
                </a:ln>
                <a:solidFill>
                  <a:schemeClr val="tx1"/>
                </a:solidFill>
                <a:effectLst/>
                <a:uLnTx/>
                <a:uFillTx/>
                <a:latin typeface="Arial"/>
                <a:ea typeface="DejaVu Sans"/>
              </a:rPr>
              <a:t>current_detail_loads</a:t>
            </a:r>
            <a:r>
              <a:rPr kumimoji="0" lang="en-AU" sz="1800" b="0" i="0" u="none" strike="noStrike" kern="1200" cap="none" spc="-1" normalizeH="0" baseline="0" noProof="0" dirty="0">
                <a:ln>
                  <a:noFill/>
                </a:ln>
                <a:solidFill>
                  <a:schemeClr val="tx1"/>
                </a:solidFill>
                <a:effectLst/>
                <a:uLnTx/>
                <a:uFillTx/>
                <a:latin typeface="Arial"/>
                <a:ea typeface="DejaVu Sans"/>
              </a:rPr>
              <a:t> category every two minutes and the hourly category every hour. Every other category will be skipped. Every category must be explicitly named when using this mode. All entries will be updated because of the force option. </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0"/>
              </a:spcBef>
              <a:defRPr/>
            </a:pPr>
            <a:r>
              <a:rPr kumimoji="0" lang="en-AU" sz="1800" b="0" i="0" u="none" strike="noStrike" kern="1200" cap="none" spc="-1" normalizeH="0" baseline="0" noProof="0" dirty="0">
                <a:ln>
                  <a:noFill/>
                </a:ln>
                <a:solidFill>
                  <a:schemeClr val="tx1"/>
                </a:solidFill>
                <a:effectLst/>
                <a:uLnTx/>
                <a:uFillTx/>
                <a:latin typeface="Arial"/>
                <a:ea typeface="DejaVu Sans"/>
              </a:rPr>
              <a:t>/opt/Jigsaw/Services/</a:t>
            </a:r>
            <a:r>
              <a:rPr kumimoji="0" lang="en-AU" sz="1800" b="0" i="0" u="none" strike="noStrike" kern="1200" cap="none" spc="-1" normalizeH="0" baseline="0" noProof="0" dirty="0" err="1">
                <a:ln>
                  <a:noFill/>
                </a:ln>
                <a:solidFill>
                  <a:schemeClr val="tx1"/>
                </a:solidFill>
                <a:effectLst/>
                <a:uLnTx/>
                <a:uFillTx/>
                <a:latin typeface="Arial"/>
                <a:ea typeface="DejaVu Sans"/>
              </a:rPr>
              <a:t>JAMSSummarizer</a:t>
            </a:r>
            <a:r>
              <a:rPr kumimoji="0" lang="en-AU" sz="1800" b="0" i="0" u="none" strike="noStrike" kern="1200" cap="none" spc="-1" normalizeH="0" baseline="0" noProof="0" dirty="0">
                <a:ln>
                  <a:noFill/>
                </a:ln>
                <a:solidFill>
                  <a:schemeClr val="tx1"/>
                </a:solidFill>
                <a:effectLst/>
                <a:uLnTx/>
                <a:uFillTx/>
                <a:latin typeface="Arial"/>
                <a:ea typeface="DejaVu Sans"/>
              </a:rPr>
              <a:t> start -categories </a:t>
            </a:r>
            <a:r>
              <a:rPr kumimoji="0" lang="en-AU" sz="1800" b="0" i="0" u="none" strike="noStrike" kern="1200" cap="none" spc="-1" normalizeH="0" baseline="0" noProof="0" dirty="0" err="1">
                <a:ln>
                  <a:noFill/>
                </a:ln>
                <a:solidFill>
                  <a:schemeClr val="tx1"/>
                </a:solidFill>
                <a:effectLst/>
                <a:uLnTx/>
                <a:uFillTx/>
                <a:latin typeface="Arial"/>
                <a:ea typeface="DejaVu Sans"/>
              </a:rPr>
              <a:t>current_detail_loads</a:t>
            </a:r>
            <a:r>
              <a:rPr kumimoji="0" lang="en-AU" sz="1800" b="0" i="0" u="none" strike="noStrike" kern="1200" cap="none" spc="-1" normalizeH="0" baseline="0" noProof="0" dirty="0">
                <a:ln>
                  <a:noFill/>
                </a:ln>
                <a:solidFill>
                  <a:schemeClr val="tx1"/>
                </a:solidFill>
                <a:effectLst/>
                <a:uLnTx/>
                <a:uFillTx/>
                <a:latin typeface="Arial"/>
                <a:ea typeface="DejaVu Sans"/>
              </a:rPr>
              <a:t>=120,hourly=3600 -force -log summarizer postgres://localhost/jmineops,username=TheUserName,password=ThePassword</a:t>
            </a:r>
            <a:endParaRPr kumimoji="0" lang="en-US" sz="1800" b="0" i="0" u="none" strike="noStrike" kern="1200" cap="none" spc="-1" normalizeH="0" baseline="0" noProof="0" dirty="0">
              <a:ln>
                <a:noFill/>
              </a:ln>
              <a:solidFill>
                <a:schemeClr val="tx1"/>
              </a:solidFill>
              <a:effectLst/>
              <a:uLnTx/>
              <a:uFillTx/>
              <a:latin typeface="Arial"/>
            </a:endParaRPr>
          </a:p>
        </p:txBody>
      </p:sp>
    </p:spTree>
    <p:extLst>
      <p:ext uri="{BB962C8B-B14F-4D97-AF65-F5344CB8AC3E}">
        <p14:creationId xmlns:p14="http://schemas.microsoft.com/office/powerpoint/2010/main" val="3129202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8C005-14A5-9026-5DB2-0FFDB23775E8}"/>
              </a:ext>
            </a:extLst>
          </p:cNvPr>
          <p:cNvSpPr>
            <a:spLocks noGrp="1"/>
          </p:cNvSpPr>
          <p:nvPr>
            <p:ph type="title"/>
          </p:nvPr>
        </p:nvSpPr>
        <p:spPr/>
        <p:txBody>
          <a:bodyPr/>
          <a:lstStyle/>
          <a:p>
            <a:r>
              <a:rPr lang="en-AU" dirty="0"/>
              <a:t>Running Summarizer</a:t>
            </a:r>
          </a:p>
        </p:txBody>
      </p:sp>
      <p:sp>
        <p:nvSpPr>
          <p:cNvPr id="4" name="Content Placeholder 3">
            <a:extLst>
              <a:ext uri="{FF2B5EF4-FFF2-40B4-BE49-F238E27FC236}">
                <a16:creationId xmlns:a16="http://schemas.microsoft.com/office/drawing/2014/main" id="{0C24641E-3782-FBC4-3630-1E2FD97845A1}"/>
              </a:ext>
            </a:extLst>
          </p:cNvPr>
          <p:cNvSpPr>
            <a:spLocks noGrp="1"/>
          </p:cNvSpPr>
          <p:nvPr>
            <p:ph sz="quarter" idx="21"/>
          </p:nvPr>
        </p:nvSpPr>
        <p:spPr/>
        <p: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AU" sz="1800" b="1" i="0" u="none" strike="noStrike" kern="1200" cap="none" spc="-1" normalizeH="0" baseline="0" noProof="0" dirty="0">
                <a:ln>
                  <a:noFill/>
                </a:ln>
                <a:solidFill>
                  <a:schemeClr val="tx1"/>
                </a:solidFill>
                <a:effectLst/>
                <a:uLnTx/>
                <a:uFillTx/>
                <a:latin typeface="Arial"/>
                <a:ea typeface="DejaVu Sans"/>
              </a:rPr>
              <a:t>Example 4</a:t>
            </a: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600"/>
              </a:spcBef>
              <a:spcAft>
                <a:spcPts val="600"/>
              </a:spcAft>
              <a:defRPr/>
            </a:pPr>
            <a:r>
              <a:rPr kumimoji="0" lang="en-AU" sz="1800" b="0" i="0" u="none" strike="noStrike" kern="1200" cap="none" spc="-1" normalizeH="0" baseline="0" noProof="0" dirty="0">
                <a:ln>
                  <a:noFill/>
                </a:ln>
                <a:solidFill>
                  <a:schemeClr val="tx1"/>
                </a:solidFill>
                <a:effectLst/>
                <a:uLnTx/>
                <a:uFillTx/>
                <a:latin typeface="Arial"/>
                <a:ea typeface="DejaVu Sans"/>
              </a:rPr>
              <a:t>To stop the service or a currently running summarizer: </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AU" sz="1800" b="0" i="0" u="none" strike="noStrike" kern="1200" cap="none" spc="-1" normalizeH="0" baseline="0" noProof="0" dirty="0">
                <a:ln>
                  <a:noFill/>
                </a:ln>
                <a:solidFill>
                  <a:schemeClr val="tx1"/>
                </a:solidFill>
                <a:effectLst/>
                <a:uLnTx/>
                <a:uFillTx/>
                <a:latin typeface="Arial"/>
                <a:ea typeface="DejaVu Sans"/>
              </a:rPr>
              <a:t>/opt/Jigsaw/Services/</a:t>
            </a:r>
            <a:r>
              <a:rPr kumimoji="0" lang="en-AU" sz="1800" b="0" i="0" u="none" strike="noStrike" kern="1200" cap="none" spc="-1" normalizeH="0" baseline="0" noProof="0" dirty="0" err="1">
                <a:ln>
                  <a:noFill/>
                </a:ln>
                <a:solidFill>
                  <a:schemeClr val="tx1"/>
                </a:solidFill>
                <a:effectLst/>
                <a:uLnTx/>
                <a:uFillTx/>
                <a:latin typeface="Arial"/>
                <a:ea typeface="DejaVu Sans"/>
              </a:rPr>
              <a:t>JAMSSummarizer</a:t>
            </a:r>
            <a:r>
              <a:rPr kumimoji="0" lang="en-AU" sz="1800" b="0" i="0" u="none" strike="noStrike" kern="1200" cap="none" spc="-1" normalizeH="0" baseline="0" noProof="0" dirty="0">
                <a:ln>
                  <a:noFill/>
                </a:ln>
                <a:solidFill>
                  <a:schemeClr val="tx1"/>
                </a:solidFill>
                <a:effectLst/>
                <a:uLnTx/>
                <a:uFillTx/>
                <a:latin typeface="Arial"/>
                <a:ea typeface="DejaVu Sans"/>
              </a:rPr>
              <a:t> stop</a:t>
            </a:r>
            <a:endParaRPr kumimoji="0" lang="en-US" sz="1800" b="0"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AU" sz="1800" b="1" i="0" u="none" strike="noStrike" kern="1200" cap="none" spc="-1" normalizeH="0" baseline="0" noProof="0" dirty="0">
                <a:ln>
                  <a:noFill/>
                </a:ln>
                <a:solidFill>
                  <a:schemeClr val="tx1"/>
                </a:solidFill>
                <a:effectLst/>
                <a:uLnTx/>
                <a:uFillTx/>
                <a:latin typeface="Arial"/>
                <a:ea typeface="DejaVu Sans"/>
              </a:rPr>
              <a:t>Note:</a:t>
            </a:r>
            <a:endParaRPr kumimoji="0" lang="en-US" sz="1800" b="1" i="0" u="none" strike="noStrike" kern="1200" cap="none" spc="-1" normalizeH="0" baseline="0" noProof="0" dirty="0">
              <a:ln>
                <a:noFill/>
              </a:ln>
              <a:solidFill>
                <a:schemeClr val="tx1"/>
              </a:solidFill>
              <a:effectLst/>
              <a:uLnTx/>
              <a:uFillTx/>
              <a:latin typeface="Arial"/>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AU" sz="1800" b="0" i="0" u="none" strike="noStrike" kern="1200" cap="none" spc="-1" normalizeH="0" baseline="0" noProof="0" dirty="0">
                <a:ln>
                  <a:noFill/>
                </a:ln>
                <a:solidFill>
                  <a:schemeClr val="tx1"/>
                </a:solidFill>
                <a:effectLst/>
                <a:uLnTx/>
                <a:uFillTx/>
                <a:latin typeface="Arial"/>
                <a:ea typeface="DejaVu Sans"/>
              </a:rPr>
              <a:t>Some summaries have dependencies on other summaries (which may not have been created yet). This will (at the moment) cause summarizer to die when invoked. You can resolve the missing dependencies by inspecting what category the missing table relation belongs to, and running summarizer for those categories with the -schema option. This will create the empty tables, but ultimately you'll need to summarize these regularly as they are a dependency on your required table(s). An example of priming a missing summary table: </a:t>
            </a: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600"/>
              </a:spcBef>
              <a:spcAft>
                <a:spcPts val="600"/>
              </a:spcAft>
              <a:defRPr/>
            </a:pPr>
            <a:r>
              <a:rPr kumimoji="0" lang="en-AU" sz="1800" b="0" i="0" u="none" strike="noStrike" kern="1200" cap="none" spc="-1" normalizeH="0" baseline="0" noProof="0" dirty="0">
                <a:ln>
                  <a:noFill/>
                </a:ln>
                <a:solidFill>
                  <a:schemeClr val="tx1"/>
                </a:solidFill>
                <a:effectLst/>
                <a:uLnTx/>
                <a:uFillTx/>
                <a:latin typeface="Arial"/>
                <a:ea typeface="DejaVu Sans"/>
              </a:rPr>
              <a:t>/opt/Jigsaw/Tools/Summarizer -log summarizer -schema -categories loads,shift,super_kpis,super_kpis_2 postgres://localhost</a:t>
            </a:r>
            <a:endParaRPr kumimoji="0" lang="en-US" sz="1800" b="0" i="0" u="none" strike="noStrike" kern="1200" cap="none" spc="-1" normalizeH="0" baseline="0" noProof="0" dirty="0">
              <a:ln>
                <a:noFill/>
              </a:ln>
              <a:solidFill>
                <a:schemeClr val="tx1"/>
              </a:solidFill>
              <a:effectLst/>
              <a:uLnTx/>
              <a:uFillTx/>
              <a:latin typeface="Arial"/>
            </a:endParaRPr>
          </a:p>
        </p:txBody>
      </p:sp>
    </p:spTree>
    <p:extLst>
      <p:ext uri="{BB962C8B-B14F-4D97-AF65-F5344CB8AC3E}">
        <p14:creationId xmlns:p14="http://schemas.microsoft.com/office/powerpoint/2010/main" val="1786338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latin typeface="Arial"/>
                <a:cs typeface="Arial"/>
              </a:rPr>
              <a:t>Summarizer - 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90672" cy="4506913"/>
          </a:xfrm>
        </p:spPr>
        <p:txBody>
          <a:bodyPr lIns="0" tIns="0" rIns="0" bIns="0" anchor="t"/>
          <a:lstStyle/>
          <a:p>
            <a:pPr marL="457200" indent="-457200">
              <a:buAutoNum type="arabicPeriod"/>
            </a:pPr>
            <a:r>
              <a:rPr lang="en-GB" sz="2000" dirty="0">
                <a:solidFill>
                  <a:srgbClr val="FF0000"/>
                </a:solidFill>
                <a:latin typeface="Arial"/>
                <a:cs typeface="Arial"/>
              </a:rPr>
              <a:t>True or False </a:t>
            </a:r>
            <a:r>
              <a:rPr lang="en-GB" sz="2000" dirty="0">
                <a:latin typeface="Arial"/>
                <a:cs typeface="Arial"/>
              </a:rPr>
              <a:t>The Summarizer acts as the ETL to process aggregations and load them into data marts.</a:t>
            </a:r>
          </a:p>
          <a:p>
            <a:pPr marL="457200" indent="-457200">
              <a:buAutoNum type="arabicPeriod"/>
            </a:pPr>
            <a:r>
              <a:rPr lang="en-GB" sz="2000" dirty="0">
                <a:solidFill>
                  <a:srgbClr val="FF0000"/>
                </a:solidFill>
                <a:latin typeface="Arial"/>
                <a:cs typeface="Arial"/>
              </a:rPr>
              <a:t>True or False </a:t>
            </a:r>
            <a:r>
              <a:rPr lang="en-GB" sz="2000" dirty="0">
                <a:latin typeface="Arial"/>
                <a:cs typeface="Arial"/>
              </a:rPr>
              <a:t>The Summary.xml file is used to store all summary table definitions.</a:t>
            </a:r>
          </a:p>
          <a:p>
            <a:pPr marL="457200" indent="-457200">
              <a:buAutoNum type="arabicPeriod"/>
            </a:pPr>
            <a:r>
              <a:rPr lang="en-GB" sz="2000" dirty="0">
                <a:solidFill>
                  <a:srgbClr val="FF0000"/>
                </a:solidFill>
                <a:latin typeface="Arial"/>
                <a:cs typeface="Arial"/>
              </a:rPr>
              <a:t>True or False </a:t>
            </a:r>
            <a:r>
              <a:rPr lang="en-AU" sz="2000" dirty="0">
                <a:solidFill>
                  <a:schemeClr val="tx1"/>
                </a:solidFill>
                <a:latin typeface="Arial"/>
                <a:cs typeface="Arial"/>
              </a:rPr>
              <a:t>Custom summary tables or variations of existing summary tables can be added to the data mart by creating additional records in the Summaries table.</a:t>
            </a:r>
            <a:endParaRPr lang="en-GB" sz="2000" dirty="0">
              <a:solidFill>
                <a:schemeClr val="tx1"/>
              </a:solidFill>
              <a:latin typeface="Arial"/>
              <a:cs typeface="Arial"/>
            </a:endParaRPr>
          </a:p>
          <a:p>
            <a:pPr marL="457200" indent="-457200">
              <a:buAutoNum type="arabicPeriod"/>
            </a:pPr>
            <a:r>
              <a:rPr lang="en-GB" sz="2000" dirty="0">
                <a:latin typeface="Arial"/>
                <a:cs typeface="Arial"/>
              </a:rPr>
              <a:t>OP Pro tables starting with by_[name] contains data aggregate by _________ .</a:t>
            </a:r>
          </a:p>
          <a:p>
            <a:pPr marL="457200" indent="-457200">
              <a:buAutoNum type="arabicPeriod"/>
            </a:pPr>
            <a:r>
              <a:rPr lang="en-GB" sz="2000" dirty="0">
                <a:latin typeface="Arial"/>
                <a:cs typeface="Arial"/>
              </a:rPr>
              <a:t>What </a:t>
            </a:r>
            <a:r>
              <a:rPr lang="en-GB" sz="2000" dirty="0" err="1">
                <a:latin typeface="Arial"/>
                <a:cs typeface="Arial"/>
              </a:rPr>
              <a:t>JAMSSummarizer</a:t>
            </a:r>
            <a:r>
              <a:rPr lang="en-GB" sz="2000" dirty="0">
                <a:latin typeface="Arial"/>
                <a:cs typeface="Arial"/>
              </a:rPr>
              <a:t> parameter defines a list of tables to be summarized?</a:t>
            </a:r>
          </a:p>
          <a:p>
            <a:pPr lvl="2" indent="-217170"/>
            <a:r>
              <a:rPr lang="en-GB" sz="1800" dirty="0">
                <a:latin typeface="Arial"/>
                <a:cs typeface="Arial"/>
              </a:rPr>
              <a:t>-schema</a:t>
            </a:r>
          </a:p>
          <a:p>
            <a:pPr lvl="2" indent="-217170"/>
            <a:r>
              <a:rPr lang="en-GB" sz="1800" dirty="0">
                <a:latin typeface="Arial"/>
                <a:cs typeface="Arial"/>
              </a:rPr>
              <a:t>-categories</a:t>
            </a:r>
          </a:p>
          <a:p>
            <a:pPr lvl="2" indent="-217170"/>
            <a:r>
              <a:rPr lang="en-GB" sz="1800" dirty="0">
                <a:latin typeface="Arial"/>
                <a:cs typeface="Arial"/>
              </a:rPr>
              <a:t>-config</a:t>
            </a:r>
          </a:p>
          <a:p>
            <a:pPr lvl="2" indent="-217170"/>
            <a:r>
              <a:rPr lang="en-GB" sz="1800" dirty="0">
                <a:latin typeface="Arial"/>
                <a:cs typeface="Arial"/>
              </a:rPr>
              <a:t>All above</a:t>
            </a:r>
            <a:endParaRPr lang="en-GB" sz="1800" dirty="0"/>
          </a:p>
        </p:txBody>
      </p:sp>
    </p:spTree>
    <p:extLst>
      <p:ext uri="{BB962C8B-B14F-4D97-AF65-F5344CB8AC3E}">
        <p14:creationId xmlns:p14="http://schemas.microsoft.com/office/powerpoint/2010/main" val="346848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00">
        <p159:morph option="byObject"/>
      </p:transition>
    </mc:Choice>
    <mc:Fallback xmlns="">
      <p:transition spd="slow" advClick="0" advTm="15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latin typeface="Arial"/>
                <a:cs typeface="Arial"/>
              </a:rPr>
              <a:t>Summarizer - Answers to Questions</a:t>
            </a:r>
            <a:endParaRPr lang="en-AU"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90672" cy="4506913"/>
          </a:xfrm>
        </p:spPr>
        <p:txBody>
          <a:bodyPr lIns="0" tIns="0" rIns="0" bIns="0" anchor="t"/>
          <a:lstStyle/>
          <a:p>
            <a:pPr marL="457200" indent="-457200">
              <a:buAutoNum type="arabicPeriod"/>
            </a:pPr>
            <a:r>
              <a:rPr lang="en-GB" sz="2000" dirty="0">
                <a:solidFill>
                  <a:srgbClr val="FF0000"/>
                </a:solidFill>
                <a:latin typeface="Arial"/>
                <a:cs typeface="Arial"/>
              </a:rPr>
              <a:t>True or False </a:t>
            </a:r>
            <a:r>
              <a:rPr lang="en-GB" sz="2000" dirty="0">
                <a:latin typeface="Arial"/>
                <a:cs typeface="Arial"/>
              </a:rPr>
              <a:t>The Summarizer acts as the ETL to process aggregations and load them into data marts. </a:t>
            </a:r>
            <a:r>
              <a:rPr lang="en-GB" sz="2000" dirty="0">
                <a:solidFill>
                  <a:schemeClr val="accent5"/>
                </a:solidFill>
                <a:latin typeface="Arial"/>
                <a:cs typeface="Arial"/>
              </a:rPr>
              <a:t>True</a:t>
            </a:r>
          </a:p>
          <a:p>
            <a:pPr marL="457200" indent="-457200">
              <a:buAutoNum type="arabicPeriod"/>
            </a:pPr>
            <a:r>
              <a:rPr lang="en-GB" sz="2000" dirty="0">
                <a:solidFill>
                  <a:srgbClr val="FF0000"/>
                </a:solidFill>
                <a:latin typeface="Arial"/>
                <a:cs typeface="Arial"/>
              </a:rPr>
              <a:t>True or False </a:t>
            </a:r>
            <a:r>
              <a:rPr lang="en-GB" sz="2000" dirty="0">
                <a:latin typeface="Arial"/>
                <a:cs typeface="Arial"/>
              </a:rPr>
              <a:t>The Summary.xml file is used to store all summary table definitions. </a:t>
            </a:r>
            <a:r>
              <a:rPr lang="en-GB" sz="2000" dirty="0">
                <a:solidFill>
                  <a:schemeClr val="accent5"/>
                </a:solidFill>
                <a:latin typeface="Arial"/>
                <a:cs typeface="Arial"/>
              </a:rPr>
              <a:t>False</a:t>
            </a:r>
          </a:p>
          <a:p>
            <a:pPr marL="457200" indent="-457200">
              <a:buAutoNum type="arabicPeriod"/>
            </a:pPr>
            <a:r>
              <a:rPr lang="en-GB" sz="2000" dirty="0">
                <a:solidFill>
                  <a:srgbClr val="FF0000"/>
                </a:solidFill>
                <a:latin typeface="Arial"/>
                <a:cs typeface="Arial"/>
              </a:rPr>
              <a:t>True or False </a:t>
            </a:r>
            <a:r>
              <a:rPr lang="en-AU" sz="2000" dirty="0">
                <a:solidFill>
                  <a:schemeClr val="tx1"/>
                </a:solidFill>
                <a:latin typeface="Arial"/>
                <a:cs typeface="Arial"/>
              </a:rPr>
              <a:t>Custom summary tables or variations of existing summary tables can be added to the data mart by creating additional records in the Summaries table. </a:t>
            </a:r>
            <a:r>
              <a:rPr lang="en-AU" sz="2000" dirty="0">
                <a:solidFill>
                  <a:schemeClr val="accent5"/>
                </a:solidFill>
                <a:latin typeface="Arial"/>
                <a:cs typeface="Arial"/>
              </a:rPr>
              <a:t>True</a:t>
            </a:r>
            <a:endParaRPr lang="en-GB" sz="2000" dirty="0">
              <a:solidFill>
                <a:schemeClr val="accent5"/>
              </a:solidFill>
              <a:latin typeface="Arial"/>
              <a:cs typeface="Arial"/>
            </a:endParaRPr>
          </a:p>
          <a:p>
            <a:pPr marL="457200" indent="-457200">
              <a:buAutoNum type="arabicPeriod"/>
            </a:pPr>
            <a:r>
              <a:rPr lang="en-GB" sz="2000" dirty="0">
                <a:latin typeface="Arial"/>
                <a:cs typeface="Arial"/>
              </a:rPr>
              <a:t>OP Pro tables starting with by_[name] contains data aggregate by </a:t>
            </a:r>
          </a:p>
          <a:p>
            <a:pPr marL="450850" lvl="2" indent="0">
              <a:buNone/>
            </a:pPr>
            <a:r>
              <a:rPr lang="en-GB" sz="1800" dirty="0">
                <a:solidFill>
                  <a:schemeClr val="accent5"/>
                </a:solidFill>
                <a:latin typeface="Arial"/>
                <a:cs typeface="Arial"/>
              </a:rPr>
              <a:t>shift</a:t>
            </a:r>
            <a:r>
              <a:rPr lang="en-GB" sz="1800" dirty="0">
                <a:latin typeface="Arial"/>
                <a:cs typeface="Arial"/>
              </a:rPr>
              <a:t> .</a:t>
            </a:r>
            <a:endParaRPr lang="en-GB" sz="1800"/>
          </a:p>
          <a:p>
            <a:pPr marL="457200" indent="-457200">
              <a:buAutoNum type="arabicPeriod"/>
            </a:pPr>
            <a:r>
              <a:rPr lang="en-GB" sz="2000" dirty="0">
                <a:latin typeface="Arial"/>
                <a:cs typeface="Arial"/>
              </a:rPr>
              <a:t>What </a:t>
            </a:r>
            <a:r>
              <a:rPr lang="en-GB" sz="2000" dirty="0" err="1">
                <a:latin typeface="Arial"/>
                <a:cs typeface="Arial"/>
              </a:rPr>
              <a:t>JAMSSummarizer</a:t>
            </a:r>
            <a:r>
              <a:rPr lang="en-GB" sz="2000" dirty="0">
                <a:latin typeface="Arial"/>
                <a:cs typeface="Arial"/>
              </a:rPr>
              <a:t> parameter defines a list of tables to be summarized?</a:t>
            </a:r>
          </a:p>
          <a:p>
            <a:pPr lvl="2" indent="-217170"/>
            <a:r>
              <a:rPr lang="en-GB" sz="1800" dirty="0">
                <a:latin typeface="Arial"/>
                <a:cs typeface="Arial"/>
              </a:rPr>
              <a:t>-schema</a:t>
            </a:r>
          </a:p>
          <a:p>
            <a:pPr lvl="2" indent="-217170"/>
            <a:r>
              <a:rPr lang="en-GB" sz="1800" dirty="0">
                <a:solidFill>
                  <a:schemeClr val="accent5"/>
                </a:solidFill>
                <a:latin typeface="Arial"/>
                <a:cs typeface="Arial"/>
              </a:rPr>
              <a:t>-categories</a:t>
            </a:r>
          </a:p>
          <a:p>
            <a:pPr lvl="2" indent="-217170"/>
            <a:r>
              <a:rPr lang="en-GB" sz="1800" dirty="0">
                <a:latin typeface="Arial"/>
                <a:cs typeface="Arial"/>
              </a:rPr>
              <a:t>-config</a:t>
            </a:r>
          </a:p>
          <a:p>
            <a:pPr lvl="2" indent="-217170"/>
            <a:r>
              <a:rPr lang="en-GB" sz="1800" dirty="0">
                <a:latin typeface="Arial"/>
                <a:cs typeface="Arial"/>
              </a:rPr>
              <a:t>All above</a:t>
            </a:r>
            <a:endParaRPr lang="en-GB" sz="1800" dirty="0"/>
          </a:p>
        </p:txBody>
      </p:sp>
    </p:spTree>
    <p:extLst>
      <p:ext uri="{BB962C8B-B14F-4D97-AF65-F5344CB8AC3E}">
        <p14:creationId xmlns:p14="http://schemas.microsoft.com/office/powerpoint/2010/main" val="3567517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00">
        <p159:morph option="byObject"/>
      </p:transition>
    </mc:Choice>
    <mc:Fallback xmlns="">
      <p:transition spd="slow" advClick="0" advTm="1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58399-FFFB-BE7F-099F-75960ED546A5}"/>
              </a:ext>
            </a:extLst>
          </p:cNvPr>
          <p:cNvSpPr>
            <a:spLocks noGrp="1"/>
          </p:cNvSpPr>
          <p:nvPr>
            <p:ph type="title"/>
          </p:nvPr>
        </p:nvSpPr>
        <p:spPr/>
        <p:txBody>
          <a:bodyPr/>
          <a:lstStyle/>
          <a:p>
            <a:r>
              <a:rPr lang="en-AU" dirty="0"/>
              <a:t>Summary.xml</a:t>
            </a:r>
            <a:br>
              <a:rPr lang="en-AU" dirty="0"/>
            </a:br>
            <a:endParaRPr lang="en-AU" dirty="0"/>
          </a:p>
        </p:txBody>
      </p:sp>
      <p:pic>
        <p:nvPicPr>
          <p:cNvPr id="7" name="Picture 6">
            <a:extLst>
              <a:ext uri="{FF2B5EF4-FFF2-40B4-BE49-F238E27FC236}">
                <a16:creationId xmlns:a16="http://schemas.microsoft.com/office/drawing/2014/main" id="{5EA3342C-1774-8659-A791-2F61F10B6CAF}"/>
              </a:ext>
            </a:extLst>
          </p:cNvPr>
          <p:cNvPicPr>
            <a:picLocks noChangeAspect="1"/>
          </p:cNvPicPr>
          <p:nvPr/>
        </p:nvPicPr>
        <p:blipFill>
          <a:blip r:embed="rId2"/>
          <a:stretch>
            <a:fillRect/>
          </a:stretch>
        </p:blipFill>
        <p:spPr>
          <a:xfrm>
            <a:off x="2475995" y="2285840"/>
            <a:ext cx="7240010" cy="2286319"/>
          </a:xfrm>
          <a:prstGeom prst="rect">
            <a:avLst/>
          </a:prstGeom>
        </p:spPr>
      </p:pic>
    </p:spTree>
    <p:extLst>
      <p:ext uri="{BB962C8B-B14F-4D97-AF65-F5344CB8AC3E}">
        <p14:creationId xmlns:p14="http://schemas.microsoft.com/office/powerpoint/2010/main" val="1595994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58399-FFFB-BE7F-099F-75960ED546A5}"/>
              </a:ext>
            </a:extLst>
          </p:cNvPr>
          <p:cNvSpPr>
            <a:spLocks noGrp="1"/>
          </p:cNvSpPr>
          <p:nvPr>
            <p:ph type="title"/>
          </p:nvPr>
        </p:nvSpPr>
        <p:spPr/>
        <p:txBody>
          <a:bodyPr/>
          <a:lstStyle/>
          <a:p>
            <a:r>
              <a:rPr lang="en-AU" dirty="0"/>
              <a:t>Summary.xml</a:t>
            </a:r>
            <a:br>
              <a:rPr lang="en-AU" dirty="0"/>
            </a:br>
            <a:endParaRPr lang="en-AU" dirty="0"/>
          </a:p>
        </p:txBody>
      </p:sp>
      <p:pic>
        <p:nvPicPr>
          <p:cNvPr id="7" name="Picture 6">
            <a:extLst>
              <a:ext uri="{FF2B5EF4-FFF2-40B4-BE49-F238E27FC236}">
                <a16:creationId xmlns:a16="http://schemas.microsoft.com/office/drawing/2014/main" id="{D0C07E1B-10B9-4822-6C05-CF97284CF7AD}"/>
              </a:ext>
            </a:extLst>
          </p:cNvPr>
          <p:cNvPicPr>
            <a:picLocks noChangeAspect="1"/>
          </p:cNvPicPr>
          <p:nvPr/>
        </p:nvPicPr>
        <p:blipFill>
          <a:blip r:embed="rId2"/>
          <a:stretch>
            <a:fillRect/>
          </a:stretch>
        </p:blipFill>
        <p:spPr>
          <a:xfrm>
            <a:off x="1527713" y="1019833"/>
            <a:ext cx="9136574" cy="5045407"/>
          </a:xfrm>
          <a:prstGeom prst="rect">
            <a:avLst/>
          </a:prstGeom>
        </p:spPr>
      </p:pic>
    </p:spTree>
    <p:extLst>
      <p:ext uri="{BB962C8B-B14F-4D97-AF65-F5344CB8AC3E}">
        <p14:creationId xmlns:p14="http://schemas.microsoft.com/office/powerpoint/2010/main" val="3861508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58399-FFFB-BE7F-099F-75960ED546A5}"/>
              </a:ext>
            </a:extLst>
          </p:cNvPr>
          <p:cNvSpPr>
            <a:spLocks noGrp="1"/>
          </p:cNvSpPr>
          <p:nvPr>
            <p:ph type="title"/>
          </p:nvPr>
        </p:nvSpPr>
        <p:spPr/>
        <p:txBody>
          <a:bodyPr/>
          <a:lstStyle/>
          <a:p>
            <a:r>
              <a:rPr lang="en-AU" dirty="0"/>
              <a:t>Summary.xml</a:t>
            </a:r>
            <a:br>
              <a:rPr lang="en-AU" dirty="0"/>
            </a:br>
            <a:endParaRPr lang="en-AU" dirty="0"/>
          </a:p>
        </p:txBody>
      </p:sp>
      <p:pic>
        <p:nvPicPr>
          <p:cNvPr id="4" name="Picture 3">
            <a:extLst>
              <a:ext uri="{FF2B5EF4-FFF2-40B4-BE49-F238E27FC236}">
                <a16:creationId xmlns:a16="http://schemas.microsoft.com/office/drawing/2014/main" id="{B66D6382-F76E-C353-1313-10D72D3C6323}"/>
              </a:ext>
            </a:extLst>
          </p:cNvPr>
          <p:cNvPicPr>
            <a:picLocks noChangeAspect="1"/>
          </p:cNvPicPr>
          <p:nvPr/>
        </p:nvPicPr>
        <p:blipFill>
          <a:blip r:embed="rId2"/>
          <a:stretch>
            <a:fillRect/>
          </a:stretch>
        </p:blipFill>
        <p:spPr>
          <a:xfrm>
            <a:off x="1661493" y="1457050"/>
            <a:ext cx="8869013" cy="3943900"/>
          </a:xfrm>
          <a:prstGeom prst="rect">
            <a:avLst/>
          </a:prstGeom>
        </p:spPr>
      </p:pic>
    </p:spTree>
    <p:extLst>
      <p:ext uri="{BB962C8B-B14F-4D97-AF65-F5344CB8AC3E}">
        <p14:creationId xmlns:p14="http://schemas.microsoft.com/office/powerpoint/2010/main" val="956344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33EA55-25D2-DE5F-7AA3-2D0A4F9F9E06}"/>
              </a:ext>
            </a:extLst>
          </p:cNvPr>
          <p:cNvSpPr>
            <a:spLocks noGrp="1"/>
          </p:cNvSpPr>
          <p:nvPr>
            <p:ph type="title"/>
          </p:nvPr>
        </p:nvSpPr>
        <p:spPr/>
        <p:txBody>
          <a:bodyPr/>
          <a:lstStyle/>
          <a:p>
            <a:r>
              <a:rPr lang="en-AU" dirty="0"/>
              <a:t>Summaries Table</a:t>
            </a:r>
          </a:p>
        </p:txBody>
      </p:sp>
      <p:sp>
        <p:nvSpPr>
          <p:cNvPr id="4" name="Content Placeholder 3">
            <a:extLst>
              <a:ext uri="{FF2B5EF4-FFF2-40B4-BE49-F238E27FC236}">
                <a16:creationId xmlns:a16="http://schemas.microsoft.com/office/drawing/2014/main" id="{C565650A-1A60-19DD-20FE-159C8BA32B91}"/>
              </a:ext>
            </a:extLst>
          </p:cNvPr>
          <p:cNvSpPr>
            <a:spLocks noGrp="1"/>
          </p:cNvSpPr>
          <p:nvPr>
            <p:ph sz="quarter" idx="21"/>
          </p:nvPr>
        </p:nvSpPr>
        <p:spPr>
          <a:xfrm>
            <a:off x="609600" y="1321200"/>
            <a:ext cx="10972800" cy="4215600"/>
          </a:xfrm>
        </p:spPr>
        <p:txBody>
          <a:bodyPr/>
          <a:lstStyle/>
          <a:p>
            <a:pPr>
              <a:lnSpc>
                <a:spcPct val="100000"/>
              </a:lnSpc>
              <a:spcBef>
                <a:spcPts val="600"/>
              </a:spcBef>
              <a:spcAft>
                <a:spcPts val="600"/>
              </a:spcAft>
              <a:defRPr/>
            </a:pPr>
            <a:r>
              <a:rPr kumimoji="0" lang="en-AU" sz="1800" b="0" i="0" u="none" strike="noStrike" kern="1200" cap="none" spc="-1" normalizeH="0" baseline="0" noProof="0" dirty="0">
                <a:ln>
                  <a:noFill/>
                </a:ln>
                <a:solidFill>
                  <a:schemeClr val="tx1"/>
                </a:solidFill>
                <a:effectLst/>
                <a:uLnTx/>
                <a:uFillTx/>
                <a:latin typeface="Arial"/>
                <a:ea typeface="DejaVu Sans"/>
              </a:rPr>
              <a:t>The records in the summaries table are used by the Summarizer when creating or updating the summary table schema and the data. </a:t>
            </a: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600"/>
              </a:spcBef>
              <a:spcAft>
                <a:spcPts val="600"/>
              </a:spcAft>
              <a:defRPr/>
            </a:pPr>
            <a:r>
              <a:rPr kumimoji="0" lang="en-AU" sz="1800" b="0" i="0" u="none" strike="noStrike" kern="1200" cap="none" spc="-1" normalizeH="0" baseline="0" noProof="0" dirty="0">
                <a:ln>
                  <a:noFill/>
                </a:ln>
                <a:solidFill>
                  <a:schemeClr val="tx1"/>
                </a:solidFill>
                <a:effectLst/>
                <a:uLnTx/>
                <a:uFillTx/>
                <a:latin typeface="Arial"/>
                <a:ea typeface="DejaVu Sans"/>
              </a:rPr>
              <a:t>Custom summary tables or variations of existing summary tables can be added to the data mart by creating additional records in the Summaries table for use at specific sites. </a:t>
            </a:r>
            <a:endParaRPr kumimoji="0" lang="en-US" sz="1800" b="0" i="0" u="none" strike="noStrike" kern="1200" cap="none" spc="-1" normalizeH="0" baseline="0" noProof="0" dirty="0">
              <a:ln>
                <a:noFill/>
              </a:ln>
              <a:solidFill>
                <a:schemeClr val="tx1"/>
              </a:solidFill>
              <a:effectLst/>
              <a:uLnTx/>
              <a:uFillTx/>
              <a:latin typeface="Arial"/>
            </a:endParaRPr>
          </a:p>
          <a:p>
            <a:pPr>
              <a:lnSpc>
                <a:spcPct val="100000"/>
              </a:lnSpc>
              <a:spcBef>
                <a:spcPts val="600"/>
              </a:spcBef>
              <a:spcAft>
                <a:spcPts val="600"/>
              </a:spcAft>
              <a:defRPr/>
            </a:pPr>
            <a:r>
              <a:rPr kumimoji="0" lang="en-AU" sz="1800" b="0" i="0" u="none" strike="noStrike" kern="1200" cap="none" spc="-1" normalizeH="0" baseline="0" noProof="0" dirty="0">
                <a:ln>
                  <a:noFill/>
                </a:ln>
                <a:solidFill>
                  <a:schemeClr val="tx1"/>
                </a:solidFill>
                <a:effectLst/>
                <a:uLnTx/>
                <a:uFillTx/>
                <a:latin typeface="Arial"/>
                <a:ea typeface="DejaVu Sans"/>
              </a:rPr>
              <a:t>Standard summary tables should not be modified without a corresponding record in the Summaries.xml file and tested for impacts to existing reporting components that are part of the software release. </a:t>
            </a:r>
            <a:endParaRPr kumimoji="0" lang="en-US" sz="1800" b="0" i="0" u="none" strike="noStrike" kern="1200" cap="none" spc="-1" normalizeH="0" baseline="0" noProof="0" dirty="0">
              <a:ln>
                <a:noFill/>
              </a:ln>
              <a:solidFill>
                <a:schemeClr val="tx1"/>
              </a:solidFill>
              <a:effectLst/>
              <a:uLnTx/>
              <a:uFillTx/>
              <a:latin typeface="Arial"/>
            </a:endParaRPr>
          </a:p>
          <a:p>
            <a:endParaRPr lang="en-AU" dirty="0"/>
          </a:p>
        </p:txBody>
      </p:sp>
      <p:pic>
        <p:nvPicPr>
          <p:cNvPr id="5" name="Picture 4">
            <a:extLst>
              <a:ext uri="{FF2B5EF4-FFF2-40B4-BE49-F238E27FC236}">
                <a16:creationId xmlns:a16="http://schemas.microsoft.com/office/drawing/2014/main" id="{52294543-50B1-2560-E39E-E3ADEAE01E9A}"/>
              </a:ext>
            </a:extLst>
          </p:cNvPr>
          <p:cNvPicPr>
            <a:picLocks noChangeAspect="1"/>
          </p:cNvPicPr>
          <p:nvPr/>
        </p:nvPicPr>
        <p:blipFill>
          <a:blip r:embed="rId2"/>
          <a:stretch>
            <a:fillRect/>
          </a:stretch>
        </p:blipFill>
        <p:spPr>
          <a:xfrm>
            <a:off x="3272928" y="3429000"/>
            <a:ext cx="5646144" cy="2956156"/>
          </a:xfrm>
          <a:prstGeom prst="rect">
            <a:avLst/>
          </a:prstGeom>
        </p:spPr>
      </p:pic>
    </p:spTree>
    <p:extLst>
      <p:ext uri="{BB962C8B-B14F-4D97-AF65-F5344CB8AC3E}">
        <p14:creationId xmlns:p14="http://schemas.microsoft.com/office/powerpoint/2010/main" val="2464299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58399-FFFB-BE7F-099F-75960ED546A5}"/>
              </a:ext>
            </a:extLst>
          </p:cNvPr>
          <p:cNvSpPr>
            <a:spLocks noGrp="1"/>
          </p:cNvSpPr>
          <p:nvPr>
            <p:ph type="title"/>
          </p:nvPr>
        </p:nvSpPr>
        <p:spPr/>
        <p:txBody>
          <a:bodyPr/>
          <a:lstStyle/>
          <a:p>
            <a:r>
              <a:rPr lang="en-AU" dirty="0"/>
              <a:t>Summary.xml</a:t>
            </a:r>
            <a:br>
              <a:rPr lang="en-AU" dirty="0"/>
            </a:br>
            <a:endParaRPr lang="en-AU" dirty="0"/>
          </a:p>
        </p:txBody>
      </p:sp>
      <p:pic>
        <p:nvPicPr>
          <p:cNvPr id="4" name="Picture 3">
            <a:extLst>
              <a:ext uri="{FF2B5EF4-FFF2-40B4-BE49-F238E27FC236}">
                <a16:creationId xmlns:a16="http://schemas.microsoft.com/office/drawing/2014/main" id="{2CC3EDBB-04DB-58B4-3CF4-8BF60B9D664B}"/>
              </a:ext>
            </a:extLst>
          </p:cNvPr>
          <p:cNvPicPr>
            <a:picLocks noChangeAspect="1"/>
          </p:cNvPicPr>
          <p:nvPr/>
        </p:nvPicPr>
        <p:blipFill>
          <a:blip r:embed="rId2"/>
          <a:stretch>
            <a:fillRect/>
          </a:stretch>
        </p:blipFill>
        <p:spPr>
          <a:xfrm>
            <a:off x="2866574" y="2190577"/>
            <a:ext cx="6458851" cy="2476846"/>
          </a:xfrm>
          <a:prstGeom prst="rect">
            <a:avLst/>
          </a:prstGeom>
        </p:spPr>
      </p:pic>
    </p:spTree>
    <p:extLst>
      <p:ext uri="{BB962C8B-B14F-4D97-AF65-F5344CB8AC3E}">
        <p14:creationId xmlns:p14="http://schemas.microsoft.com/office/powerpoint/2010/main" val="1170497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F1A45E-F9ED-75E3-76C8-51552B17915C}"/>
              </a:ext>
            </a:extLst>
          </p:cNvPr>
          <p:cNvSpPr>
            <a:spLocks noGrp="1"/>
          </p:cNvSpPr>
          <p:nvPr>
            <p:ph type="title"/>
          </p:nvPr>
        </p:nvSpPr>
        <p:spPr/>
        <p:txBody>
          <a:bodyPr/>
          <a:lstStyle/>
          <a:p>
            <a:r>
              <a:rPr lang="en-AU" dirty="0">
                <a:latin typeface="Arial"/>
                <a:cs typeface="Arial"/>
              </a:rPr>
              <a:t>Summaries Table</a:t>
            </a:r>
            <a:endParaRPr lang="en-AU" dirty="0"/>
          </a:p>
        </p:txBody>
      </p:sp>
      <p:pic>
        <p:nvPicPr>
          <p:cNvPr id="7" name="Picture 6">
            <a:extLst>
              <a:ext uri="{FF2B5EF4-FFF2-40B4-BE49-F238E27FC236}">
                <a16:creationId xmlns:a16="http://schemas.microsoft.com/office/drawing/2014/main" id="{E294A79A-B081-F634-B550-C35F16E7037D}"/>
              </a:ext>
            </a:extLst>
          </p:cNvPr>
          <p:cNvPicPr>
            <a:picLocks noChangeAspect="1"/>
          </p:cNvPicPr>
          <p:nvPr/>
        </p:nvPicPr>
        <p:blipFill>
          <a:blip r:embed="rId2"/>
          <a:stretch>
            <a:fillRect/>
          </a:stretch>
        </p:blipFill>
        <p:spPr>
          <a:xfrm>
            <a:off x="1309396" y="1019833"/>
            <a:ext cx="9573208" cy="4996467"/>
          </a:xfrm>
          <a:prstGeom prst="rect">
            <a:avLst/>
          </a:prstGeom>
        </p:spPr>
      </p:pic>
    </p:spTree>
    <p:extLst>
      <p:ext uri="{BB962C8B-B14F-4D97-AF65-F5344CB8AC3E}">
        <p14:creationId xmlns:p14="http://schemas.microsoft.com/office/powerpoint/2010/main" val="5910347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10.xml><?xml version="1.0" encoding="utf-8"?>
<TemplafyTemplateConfiguration><![CDATA[{"elementsMetadata":[],"transformationConfigurations":[],"templateName":"Hexagon Blank","templateDescription":"","enableDocumentContentUpdater":false,"version":"2.0"}]]></TemplafyTemplateConfiguration>
</file>

<file path=customXml/item11.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12.xml><?xml version="1.0" encoding="utf-8"?>
<TemplafySlideFormConfiguration><![CDATA[{"formFields":[],"formDataEntries":[]}]]></TemplafySlideFormConfiguration>
</file>

<file path=customXml/item2.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638013797448060512","enableDocumentContentUpdater":false,"version":"2.0"}]]></TemplafySlideTemplateConfiguration>
</file>

<file path=customXml/item5.xml><?xml version="1.0" encoding="utf-8"?>
<TemplafyFormConfiguration><![CDATA[{"formFields":[],"formDataEntries":[]}]]></TemplafyFormConfiguration>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TemplafySlideTemplateConfiguration><![CDATA[{"slideVersion":1,"isValidatorEnabled":false,"isLocked":false,"elementsMetadata":[],"slideId":"638013797448138910","enableDocumentContentUpdater":false,"version":"2.0"}]]></TemplafySlideTemplateConfiguration>
</file>

<file path=customXml/item8.xml><?xml version="1.0" encoding="utf-8"?>
<TemplafySlideTemplateConfiguration><![CDATA[{"slideVersion":1,"isValidatorEnabled":false,"isLocked":false,"elementsMetadata":[],"slideId":"638013797448130541","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10.xml><?xml version="1.0" encoding="utf-8"?>
<ds:datastoreItem xmlns:ds="http://schemas.openxmlformats.org/officeDocument/2006/customXml" ds:itemID="{0CC40518-738D-4AC5-BC45-2A7B87381AD0}">
  <ds:schemaRefs/>
</ds:datastoreItem>
</file>

<file path=customXml/itemProps11.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12.xml><?xml version="1.0" encoding="utf-8"?>
<ds:datastoreItem xmlns:ds="http://schemas.openxmlformats.org/officeDocument/2006/customXml" ds:itemID="{A8CC7CD2-DFF0-4E2E-8A4D-47D2CBDC57A2}">
  <ds:schemaRefs/>
</ds:datastoreItem>
</file>

<file path=customXml/itemProps2.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79E423-1C38-4076-937B-2170927B6C37}">
  <ds:schemaRefs/>
</ds:datastoreItem>
</file>

<file path=customXml/itemProps4.xml><?xml version="1.0" encoding="utf-8"?>
<ds:datastoreItem xmlns:ds="http://schemas.openxmlformats.org/officeDocument/2006/customXml" ds:itemID="{54265C0A-1840-4D90-A2E1-4F879848AB7C}">
  <ds:schemaRefs/>
</ds:datastoreItem>
</file>

<file path=customXml/itemProps5.xml><?xml version="1.0" encoding="utf-8"?>
<ds:datastoreItem xmlns:ds="http://schemas.openxmlformats.org/officeDocument/2006/customXml" ds:itemID="{A8A439ED-2598-409A-B23C-471E34407B12}">
  <ds:schemaRefs/>
</ds:datastoreItem>
</file>

<file path=customXml/itemProps6.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7.xml><?xml version="1.0" encoding="utf-8"?>
<ds:datastoreItem xmlns:ds="http://schemas.openxmlformats.org/officeDocument/2006/customXml" ds:itemID="{2C686BFD-F092-4B21-A66B-55EE9ABFEA54}">
  <ds:schemaRefs/>
</ds:datastoreItem>
</file>

<file path=customXml/itemProps8.xml><?xml version="1.0" encoding="utf-8"?>
<ds:datastoreItem xmlns:ds="http://schemas.openxmlformats.org/officeDocument/2006/customXml" ds:itemID="{86448488-CD57-427B-82C0-B5E1AEB9B3F0}">
  <ds:schemaRefs/>
</ds:datastoreItem>
</file>

<file path=customXml/itemProps9.xml><?xml version="1.0" encoding="utf-8"?>
<ds:datastoreItem xmlns:ds="http://schemas.openxmlformats.org/officeDocument/2006/customXml" ds:itemID="{1FEF7E43-1B36-4612-ACF8-0B462E5212DD}">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216</TotalTime>
  <Words>1962</Words>
  <Application>Microsoft Office PowerPoint</Application>
  <PresentationFormat>Widescreen</PresentationFormat>
  <Paragraphs>172</Paragraphs>
  <Slides>36</Slides>
  <Notes>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36</vt:i4>
      </vt:variant>
    </vt:vector>
  </HeadingPairs>
  <TitlesOfParts>
    <vt:vector size="43" baseType="lpstr">
      <vt:lpstr>Arial</vt:lpstr>
      <vt:lpstr>Calibri</vt:lpstr>
      <vt:lpstr>Open Sans Light</vt:lpstr>
      <vt:lpstr>System Font Regular</vt:lpstr>
      <vt:lpstr>Office Theme</vt:lpstr>
      <vt:lpstr>2_Dark Theme</vt:lpstr>
      <vt:lpstr>Custom Design</vt:lpstr>
      <vt:lpstr>PowerPoint Presentation</vt:lpstr>
      <vt:lpstr>Purpose</vt:lpstr>
      <vt:lpstr>Summarizer (ETL)</vt:lpstr>
      <vt:lpstr>Summary.xml </vt:lpstr>
      <vt:lpstr>Summary.xml </vt:lpstr>
      <vt:lpstr>Summary.xml </vt:lpstr>
      <vt:lpstr>Summaries Table</vt:lpstr>
      <vt:lpstr>Summary.xml </vt:lpstr>
      <vt:lpstr>Summaries Table</vt:lpstr>
      <vt:lpstr>Summaries Table</vt:lpstr>
      <vt:lpstr>Summaries Tables</vt:lpstr>
      <vt:lpstr>Summaries Tables</vt:lpstr>
      <vt:lpstr>Summaries Tables</vt:lpstr>
      <vt:lpstr>Summaries Tables</vt:lpstr>
      <vt:lpstr>by_blast_dumps</vt:lpstr>
      <vt:lpstr>by_blast_dumps</vt:lpstr>
      <vt:lpstr>by_blast_loads</vt:lpstr>
      <vt:lpstr>by_blast_loads</vt:lpstr>
      <vt:lpstr>by_blast_dumps vs by_blast_loads</vt:lpstr>
      <vt:lpstr>by_cycle_time</vt:lpstr>
      <vt:lpstr>by_cycle_time</vt:lpstr>
      <vt:lpstr>Standard Summary Tables Definitions </vt:lpstr>
      <vt:lpstr>Standard Summary Tables Definitions </vt:lpstr>
      <vt:lpstr>Summarizer Process</vt:lpstr>
      <vt:lpstr>Summarizer Process</vt:lpstr>
      <vt:lpstr>Summarizer Process</vt:lpstr>
      <vt:lpstr>Running Summarizer</vt:lpstr>
      <vt:lpstr>Running Summarizer</vt:lpstr>
      <vt:lpstr>Running Summarizer</vt:lpstr>
      <vt:lpstr>Running Summarizer</vt:lpstr>
      <vt:lpstr>Running Summarizer</vt:lpstr>
      <vt:lpstr>Running Summarizer</vt:lpstr>
      <vt:lpstr>Running Summarizer</vt:lpstr>
      <vt:lpstr>PowerPoint Presentation</vt:lpstr>
      <vt:lpstr>Summarizer - Questions</vt:lpstr>
      <vt:lpstr>Summarizer - Answers to 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37</cp:revision>
  <dcterms:created xsi:type="dcterms:W3CDTF">2023-05-22T22:32:33Z</dcterms:created>
  <dcterms:modified xsi:type="dcterms:W3CDTF">2025-03-03T18:40:07Z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